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sldIdLst>
    <p:sldId id="260" r:id="rId2"/>
    <p:sldId id="261" r:id="rId3"/>
    <p:sldId id="262" r:id="rId4"/>
    <p:sldId id="263" r:id="rId5"/>
    <p:sldId id="257" r:id="rId6"/>
    <p:sldId id="258" r:id="rId7"/>
    <p:sldId id="259" r:id="rId8"/>
    <p:sldId id="265" r:id="rId9"/>
    <p:sldId id="264" r:id="rId10"/>
    <p:sldId id="266" r:id="rId11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-163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6395C0D6-BFE5-4210-B01F-3FC3D62EB380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90625" y="1252538"/>
            <a:ext cx="4506913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BC59D505-A899-4FEA-9564-9C61F428336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520253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На каждую загадку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59D505-A899-4FEA-9564-9C61F428336C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56922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Жужжалочка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59D505-A899-4FEA-9564-9C61F428336C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1458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email">
              <a:alphaModFix amt="45000"/>
              <a:duotone>
                <a:schemeClr val="accent1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Rectangle 10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Rectangle 14"/>
          <p:cNvSpPr/>
          <p:nvPr/>
        </p:nvSpPr>
        <p:spPr>
          <a:xfrm>
            <a:off x="3794760" y="1267730"/>
            <a:ext cx="1554480" cy="64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4" name="Group 3"/>
          <p:cNvGrpSpPr/>
          <p:nvPr/>
        </p:nvGrpSpPr>
        <p:grpSpPr>
          <a:xfrm>
            <a:off x="3886200" y="1267731"/>
            <a:ext cx="1371600" cy="548640"/>
            <a:chOff x="5318306" y="1386268"/>
            <a:chExt cx="1567331" cy="64529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1281" y="2091263"/>
            <a:ext cx="6801440" cy="2590800"/>
          </a:xfrm>
        </p:spPr>
        <p:txBody>
          <a:bodyPr tIns="45720" bIns="45720" anchor="ctr">
            <a:noAutofit/>
          </a:bodyPr>
          <a:lstStyle>
            <a:lvl1pPr algn="ctr">
              <a:lnSpc>
                <a:spcPct val="83000"/>
              </a:lnSpc>
              <a:defRPr lang="en-US" sz="62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71575" y="4682062"/>
            <a:ext cx="6803136" cy="50292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 spc="8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400"/>
            </a:lvl2pPr>
            <a:lvl3pPr marL="914400" indent="0" algn="ctr">
              <a:buNone/>
              <a:defRPr sz="1400"/>
            </a:lvl3pPr>
            <a:lvl4pPr marL="1371600" indent="0" algn="ctr">
              <a:buNone/>
              <a:defRPr sz="1400"/>
            </a:lvl4pPr>
            <a:lvl5pPr marL="1828800" indent="0" algn="ctr">
              <a:buNone/>
              <a:defRPr sz="1400"/>
            </a:lvl5pPr>
            <a:lvl6pPr marL="2286000" indent="0" algn="ctr">
              <a:buNone/>
              <a:defRPr sz="1400"/>
            </a:lvl6pPr>
            <a:lvl7pPr marL="2743200" indent="0" algn="ctr">
              <a:buNone/>
              <a:defRPr sz="1400"/>
            </a:lvl7pPr>
            <a:lvl8pPr marL="3200400" indent="0" algn="ctr">
              <a:buNone/>
              <a:defRPr sz="1400"/>
            </a:lvl8pPr>
            <a:lvl9pPr marL="3657600" indent="0" algn="ctr">
              <a:buNone/>
              <a:defRPr sz="14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0"/>
          </p:nvPr>
        </p:nvSpPr>
        <p:spPr>
          <a:xfrm>
            <a:off x="3931920" y="1327188"/>
            <a:ext cx="1280160" cy="457200"/>
          </a:xfrm>
        </p:spPr>
        <p:txBody>
          <a:bodyPr/>
          <a:lstStyle>
            <a:lvl1pPr algn="ctr">
              <a:defRPr sz="1100" spc="0" baseline="0">
                <a:solidFill>
                  <a:schemeClr val="tx1"/>
                </a:solidFill>
                <a:latin typeface="+mn-lt"/>
              </a:defRPr>
            </a:lvl1pPr>
          </a:lstStyle>
          <a:p>
            <a:fld id="{68971AE1-853C-4DE9-95CB-0222754420FD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1104936" y="5211060"/>
            <a:ext cx="4429125" cy="228600"/>
          </a:xfrm>
        </p:spPr>
        <p:txBody>
          <a:bodyPr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2"/>
          </p:nvPr>
        </p:nvSpPr>
        <p:spPr>
          <a:xfrm>
            <a:off x="6455190" y="5212080"/>
            <a:ext cx="1583911" cy="228600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1AA3DE3-9B77-4612-B9BF-8131B030A5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9486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71AE1-853C-4DE9-95CB-0222754420FD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A3DE3-9B77-4612-B9BF-8131B030A5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97717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3700" y="762000"/>
            <a:ext cx="1771650" cy="52578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762000"/>
            <a:ext cx="6057900" cy="52578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71AE1-853C-4DE9-95CB-0222754420FD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A3DE3-9B77-4612-B9BF-8131B030A5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0340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71AE1-853C-4DE9-95CB-0222754420FD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A3DE3-9B77-4612-B9BF-8131B030A5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8189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2" cstate="email">
              <a:alphaModFix amt="45000"/>
              <a:duotone>
                <a:schemeClr val="accent2">
                  <a:shade val="45000"/>
                  <a:satMod val="135000"/>
                </a:schemeClr>
                <a:prstClr val="white"/>
              </a:duotone>
            </a:blip>
            <a:srcRect/>
            <a:tile tx="-44450" ty="38100" sx="85000" sy="85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Rectangle 22"/>
          <p:cNvSpPr/>
          <p:nvPr/>
        </p:nvSpPr>
        <p:spPr>
          <a:xfrm>
            <a:off x="980902" y="1275025"/>
            <a:ext cx="7182197" cy="4307950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Rectangle 23"/>
          <p:cNvSpPr/>
          <p:nvPr/>
        </p:nvSpPr>
        <p:spPr>
          <a:xfrm>
            <a:off x="1088136" y="1385316"/>
            <a:ext cx="6967728" cy="4087368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Rectangle 29"/>
          <p:cNvSpPr/>
          <p:nvPr/>
        </p:nvSpPr>
        <p:spPr>
          <a:xfrm>
            <a:off x="3794760" y="1267730"/>
            <a:ext cx="1554480" cy="6400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31" name="Group 30"/>
          <p:cNvGrpSpPr/>
          <p:nvPr/>
        </p:nvGrpSpPr>
        <p:grpSpPr>
          <a:xfrm>
            <a:off x="3886200" y="1267731"/>
            <a:ext cx="1371600" cy="548640"/>
            <a:chOff x="5318306" y="1386268"/>
            <a:chExt cx="1567331" cy="645295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5318306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885637" y="1386268"/>
              <a:ext cx="0" cy="64008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5318306" y="2031563"/>
              <a:ext cx="1567331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2717" y="2094309"/>
            <a:ext cx="6803136" cy="2587752"/>
          </a:xfrm>
        </p:spPr>
        <p:txBody>
          <a:bodyPr anchor="ctr">
            <a:noAutofit/>
          </a:bodyPr>
          <a:lstStyle>
            <a:lvl1pPr algn="ctr">
              <a:lnSpc>
                <a:spcPct val="83000"/>
              </a:lnSpc>
              <a:defRPr lang="en-US" sz="62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2718" y="4682062"/>
            <a:ext cx="6803136" cy="50292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>
                <a:solidFill>
                  <a:schemeClr val="tx1"/>
                </a:solidFill>
                <a:effectLst/>
              </a:defRPr>
            </a:lvl1pPr>
            <a:lvl2pPr marL="457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931920" y="1325880"/>
            <a:ext cx="1280160" cy="457200"/>
          </a:xfrm>
        </p:spPr>
        <p:txBody>
          <a:bodyPr/>
          <a:lstStyle>
            <a:lvl1pPr algn="ctr">
              <a:defRPr lang="en-US" sz="1100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68971AE1-853C-4DE9-95CB-0222754420FD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04679" y="5211060"/>
            <a:ext cx="4430268" cy="228600"/>
          </a:xfrm>
        </p:spPr>
        <p:txBody>
          <a:bodyPr/>
          <a:lstStyle>
            <a:lvl1pPr algn="l"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3378" y="5211060"/>
            <a:ext cx="1584198" cy="228600"/>
          </a:xfrm>
        </p:spPr>
        <p:txBody>
          <a:bodyPr/>
          <a:lstStyle/>
          <a:p>
            <a:fld id="{A1AA3DE3-9B77-4612-B9BF-8131B030A5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966906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52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4880" y="2103120"/>
            <a:ext cx="3657600" cy="393192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71AE1-853C-4DE9-95CB-0222754420FD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A3DE3-9B77-4612-B9BF-8131B030A5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466992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520" y="2755898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2074334"/>
            <a:ext cx="3657600" cy="640080"/>
          </a:xfrm>
        </p:spPr>
        <p:txBody>
          <a:bodyPr anchor="ctr">
            <a:normAutofit/>
          </a:bodyPr>
          <a:lstStyle>
            <a:lvl1pPr marL="0" indent="0" algn="ctr">
              <a:spcBef>
                <a:spcPts val="0"/>
              </a:spcBef>
              <a:buNone/>
              <a:defRPr sz="1900" b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756581"/>
            <a:ext cx="3657600" cy="320040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71AE1-853C-4DE9-95CB-0222754420FD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A3DE3-9B77-4612-B9BF-8131B030A5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54426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71AE1-853C-4DE9-95CB-0222754420FD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A3DE3-9B77-4612-B9BF-8131B030A5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476439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71AE1-853C-4DE9-95CB-0222754420FD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A3DE3-9B77-4612-B9BF-8131B030A5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31894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184147" y="173736"/>
            <a:ext cx="6398514" cy="651052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7392"/>
            <a:ext cx="1823085" cy="1645920"/>
          </a:xfrm>
        </p:spPr>
        <p:txBody>
          <a:bodyPr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400" b="0" kern="1200" cap="none" spc="0" baseline="0" dirty="0">
                <a:solidFill>
                  <a:srgbClr val="FFFFFF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8976" y="907143"/>
            <a:ext cx="5428856" cy="5043714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3085" cy="3505200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71AE1-853C-4DE9-95CB-0222754420FD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7795258" y="6310086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1AA3DE3-9B77-4612-B9BF-8131B030A5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Rectangle 11"/>
          <p:cNvSpPr/>
          <p:nvPr/>
        </p:nvSpPr>
        <p:spPr>
          <a:xfrm>
            <a:off x="6868160" y="274320"/>
            <a:ext cx="1988820" cy="6309360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1282898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6765290" y="173736"/>
            <a:ext cx="2194560" cy="651052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72300" y="603504"/>
            <a:ext cx="1824228" cy="1645920"/>
          </a:xfrm>
        </p:spPr>
        <p:txBody>
          <a:bodyPr anchor="b">
            <a:noAutofit/>
          </a:bodyPr>
          <a:lstStyle>
            <a:lvl1pPr algn="l">
              <a:defRPr sz="2400" b="0">
                <a:solidFill>
                  <a:srgbClr val="FFFFFF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71449" y="173736"/>
            <a:ext cx="6398514" cy="6510528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72300" y="2286000"/>
            <a:ext cx="1824228" cy="3502152"/>
          </a:xfrm>
        </p:spPr>
        <p:txBody>
          <a:bodyPr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3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fld id="{68971AE1-853C-4DE9-95CB-0222754420FD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marL="0" algn="r" defTabSz="914400" rtl="0" eaLnBrk="1" latinLnBrk="0" hangingPunct="1">
              <a:defRPr lang="en-US" sz="900" kern="1200" dirty="0">
                <a:solidFill>
                  <a:srgbClr val="FFFFFF"/>
                </a:solidFill>
                <a:effectLst>
                  <a:outerShdw blurRad="1270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797546" y="6309360"/>
            <a:ext cx="1097280" cy="27432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1AA3DE3-9B77-4612-B9BF-8131B030A58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6868160" y="274320"/>
            <a:ext cx="1988820" cy="6309360"/>
          </a:xfrm>
          <a:prstGeom prst="rect">
            <a:avLst/>
          </a:prstGeom>
          <a:noFill/>
          <a:ln w="6350" cap="sq">
            <a:solidFill>
              <a:srgbClr val="FFFFFF"/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xmlns="" val="36338275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76022" y="173736"/>
            <a:ext cx="8791956" cy="6510528"/>
          </a:xfrm>
          <a:prstGeom prst="rect">
            <a:avLst/>
          </a:prstGeom>
          <a:solidFill>
            <a:schemeClr val="bg2"/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1520" y="642594"/>
            <a:ext cx="768096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2103120"/>
            <a:ext cx="7680960" cy="3931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34768" y="6309360"/>
            <a:ext cx="205740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8971AE1-853C-4DE9-95CB-0222754420FD}" type="datetimeFigureOut">
              <a:rPr lang="ru-RU" smtClean="0"/>
              <a:pPr/>
              <a:t>23.01.2024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96896" y="6309360"/>
            <a:ext cx="3950208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23382" y="6309360"/>
            <a:ext cx="1097280" cy="2743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A1AA3DE3-9B77-4612-B9BF-8131B030A5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92483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0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hyperlink" Target="https://ya.ru/images/search?lr=21675&amp;text=&#1079;&#1072;&#1075;&#1072;&#1076;&#1082;&#1080;%20&#1076;&#1083;&#1103;%20&#1076;&#1077;&#1090;&#1077;&#1081;%20&#1089;%20&#1082;&#1072;&#1088;&#1090;&#1080;&#1085;&#1082;&#1072;&#1084;&#1080;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4320" y="693158"/>
            <a:ext cx="8586216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Каргасокский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детский сад №3»</a:t>
            </a:r>
          </a:p>
          <a:p>
            <a:pPr algn="ctr"/>
            <a:endParaRPr lang="ru-RU" sz="44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4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4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каждую </a:t>
            </a:r>
            <a:r>
              <a:rPr lang="ru-RU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загадку</a:t>
            </a:r>
          </a:p>
          <a:p>
            <a:pPr algn="ctr"/>
            <a:r>
              <a:rPr lang="ru-RU" sz="4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ru-RU" sz="4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сть своя отгадка</a:t>
            </a:r>
            <a:endParaRPr lang="ru-RU" sz="4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дети подготовительной к школе группы</a:t>
            </a:r>
          </a:p>
          <a:p>
            <a:pPr algn="ctr"/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Учитель-логопед:</a:t>
            </a:r>
          </a:p>
          <a:p>
            <a:pPr algn="r"/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Типсина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Н.М.</a:t>
            </a:r>
          </a:p>
          <a:p>
            <a:pPr algn="r"/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Каргасок</a:t>
            </a: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2024г.</a:t>
            </a:r>
          </a:p>
        </p:txBody>
      </p:sp>
    </p:spTree>
    <p:extLst>
      <p:ext uri="{BB962C8B-B14F-4D97-AF65-F5344CB8AC3E}">
        <p14:creationId xmlns:p14="http://schemas.microsoft.com/office/powerpoint/2010/main" xmlns="" val="256831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0901" y="211263"/>
            <a:ext cx="814811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использованной литературы.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Корж О.Н., Новикова Е.В. Использование загадок на занятиях в логопедической группе // Логопед. 2011. № 10</a:t>
            </a:r>
          </a:p>
          <a:p>
            <a:pPr marL="342900" indent="-342900">
              <a:buFont typeface="+mj-lt"/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Фрид М.Е. 1000 и одна загадка. М., 1996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https://ya.ru/images/search?lr=21675&amp;text=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загадки%20для%20детей%20с%20картинками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37dent.ru/wp-content/uploads/4/5/1/4511bb0ad685c385aecd12cbd3249679.jpe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70744" y="2032622"/>
            <a:ext cx="6165473" cy="446465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73822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9371" y="-73152"/>
            <a:ext cx="872337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древности загадки служили средством обучения иносказательной речи, запоминания слов, передачи сведений об окружающем мире старшим поколением младшему. Они не потеряли своей актуальности и по сей день.</a:t>
            </a:r>
          </a:p>
          <a:p>
            <a:pPr algn="just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любят загадки потому, что они отражают их опыт познания действительности. Загадка – ожидание сюрприза, удовольствие, которое ребёнок получает от поиска отгадки. Разгадывая их, дети учатся запоминать, сравнивать, обобщать, самостоятельно делать выводы об окружающем мире.</a:t>
            </a:r>
          </a:p>
          <a:p>
            <a:pPr lvl="2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совершенствовать звуковую сторону речи, улучшать дикцию;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формировать выразительность речи;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слуховое внимание и память;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уважение к культурному наследию России;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умение взаимодействовать со сверстниками.</a:t>
            </a:r>
          </a:p>
          <a:p>
            <a:pPr algn="just"/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pic>
        <p:nvPicPr>
          <p:cNvPr id="1030" name="Picture 6" descr="https://cdn.culture.ru/images/36291cdf-db0a-54a9-a764-91dd1142ed1d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2132094" y="3887911"/>
            <a:ext cx="4917930" cy="29700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50632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2024" y="226814"/>
            <a:ext cx="8741664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«Загадки-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добовлялки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Отгадки – это слова, подобранные в рифму. </a:t>
            </a:r>
          </a:p>
          <a:p>
            <a:pPr algn="ctr"/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рифма подобрана правильно, поднимается картинка-отгадка.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ну, ребята, не зевай, слова в рифму подбирай.</a:t>
            </a: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4686809">
            <a:off x="137064" y="2436338"/>
            <a:ext cx="4522717" cy="33920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887587">
            <a:off x="4506280" y="2366643"/>
            <a:ext cx="4604301" cy="34532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498679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8600" y="245102"/>
            <a:ext cx="874166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Загадки на один звук»</a:t>
            </a:r>
            <a:endParaRPr lang="ru-RU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отгадывают загадки, в отгадках которых есть звуки ш, ж, л, р.</a:t>
            </a:r>
            <a:endParaRPr lang="ru-RU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https://fikiwiki.com/uploads/posts/2022-02/1644980888_1-fikiwiki-com-p-kartinki-krasivie-detskie-bukvi-dlya-pecha-1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61371" y="2033208"/>
            <a:ext cx="3682751" cy="3761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17361" y="1863214"/>
            <a:ext cx="3626761" cy="707886"/>
          </a:xfrm>
          <a:prstGeom prst="rect">
            <a:avLst/>
          </a:prstGeom>
        </p:spPr>
        <p:txBody>
          <a:bodyPr wrap="none">
            <a:prstTxWarp prst="textCircle">
              <a:avLst/>
            </a:prstTxWarp>
            <a:spAutoFit/>
          </a:bodyPr>
          <a:lstStyle/>
          <a:p>
            <a:r>
              <a:rPr lang="ru-RU" sz="4800" b="1" i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Жужжалочка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5400000">
            <a:off x="3964558" y="2009089"/>
            <a:ext cx="5078994" cy="380924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994744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api.bashinform.ru/attachments/d72ae1a29c6b901cfaf307b3b1c56b88e3719fca/store/crop/0/0/670/420/1600/0/0/6dd763fe50e24bf596257b6a632436f78cf5b01efeba53f5f3b60f109905/63bfd95f3e043e20be688c39be6eb57c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908" y="2331439"/>
            <a:ext cx="3765750" cy="2869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012539" y="2049923"/>
            <a:ext cx="2826095" cy="707886"/>
          </a:xfrm>
          <a:prstGeom prst="rect">
            <a:avLst/>
          </a:prstGeom>
        </p:spPr>
        <p:txBody>
          <a:bodyPr wrap="none">
            <a:prstTxWarp prst="textArchUp">
              <a:avLst/>
            </a:prstTxWarp>
            <a:spAutoFit/>
          </a:bodyPr>
          <a:lstStyle/>
          <a:p>
            <a:r>
              <a:rPr lang="ru-RU" sz="5400" b="1" i="1" dirty="0" smtClean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Шипелочка</a:t>
            </a:r>
            <a:endParaRPr lang="ru-RU" sz="5400" b="1" i="1" dirty="0">
              <a:solidFill>
                <a:schemeClr val="accent5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5400000">
            <a:off x="3818519" y="1423436"/>
            <a:ext cx="5395865" cy="432347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955423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https://travuscka.ru/wp-content/uploads/2020/11/bukva-r-18246785-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0" b="99725" l="0" r="99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00547" y="510255"/>
            <a:ext cx="4313163" cy="2768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59035" y="261183"/>
            <a:ext cx="2826095" cy="707886"/>
          </a:xfrm>
          <a:prstGeom prst="rect">
            <a:avLst/>
          </a:prstGeom>
        </p:spPr>
        <p:txBody>
          <a:bodyPr wrap="none">
            <a:prstTxWarp prst="textArchUp">
              <a:avLst/>
            </a:prstTxWarp>
            <a:spAutoFit/>
          </a:bodyPr>
          <a:lstStyle/>
          <a:p>
            <a:r>
              <a:rPr lang="ru-RU" sz="60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Рычалочка</a:t>
            </a:r>
            <a:endParaRPr lang="ru-RU" sz="60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4808988">
            <a:off x="557261" y="3225414"/>
            <a:ext cx="3246778" cy="3472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6153879">
            <a:off x="5287211" y="3180976"/>
            <a:ext cx="3228109" cy="34522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202141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torage.pruffme.com/user/81a7b207685b8453966f0844d0333891/photos/da1029391dace6c239f4308c3cc26c76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2865" b="98438" l="0" r="5835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>
            <a:off x="3006767" y="551018"/>
            <a:ext cx="2796505" cy="2362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088185" y="335670"/>
            <a:ext cx="3224985" cy="1200329"/>
          </a:xfrm>
          <a:prstGeom prst="rect">
            <a:avLst/>
          </a:prstGeom>
        </p:spPr>
        <p:txBody>
          <a:bodyPr wrap="none">
            <a:prstTxWarp prst="textCircle">
              <a:avLst/>
            </a:prstTxWarp>
            <a:spAutoFit/>
          </a:bodyPr>
          <a:lstStyle/>
          <a:p>
            <a:r>
              <a:rPr lang="ru-RU" sz="72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Лолики</a:t>
            </a:r>
            <a:endParaRPr lang="ru-RU" sz="72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5775612">
            <a:off x="4849329" y="2599197"/>
            <a:ext cx="4416223" cy="35106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4489902">
            <a:off x="-95811" y="2793315"/>
            <a:ext cx="4341169" cy="31224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504558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64371" y="247637"/>
            <a:ext cx="23996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«Отдыхалочка»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20992707">
            <a:off x="557270" y="1130586"/>
            <a:ext cx="4354137" cy="483953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>
          <a:xfrm rot="518679">
            <a:off x="4370765" y="840589"/>
            <a:ext cx="4218265" cy="565938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xmlns="" val="1092234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97243" y="292904"/>
            <a:ext cx="320466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«Школьные загадки»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12930" y="1397427"/>
            <a:ext cx="191135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 я в клетку, 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в линейку.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Написать по ним 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умей-ка!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993262" y="3796744"/>
            <a:ext cx="29559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страницах букваря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Тридцать три богатыря.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Мудрецов-богатырей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Знает каждый грамотей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7948" y="5139295"/>
            <a:ext cx="223633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Стоит дом,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в него войдёт,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Тот ум приобретёт.</a:t>
            </a:r>
            <a:endParaRPr lang="ru-RU" dirty="0"/>
          </a:p>
        </p:txBody>
      </p:sp>
      <p:pic>
        <p:nvPicPr>
          <p:cNvPr id="1028" name="Picture 4" descr="http://std-upload.storage.yandexcloud.net/iblock/1fb/1fbefdc333bd3f7fce7ebb224cfbbb89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 rot="19917788">
            <a:off x="2563777" y="1046268"/>
            <a:ext cx="1932110" cy="22618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assets.website-files.com/599873abab717100012c91ea/5cc89bc871a23ea81065dd78_2-%D1%81%D1%82%D0%BE%D1%80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/>
        </p:blipFill>
        <p:spPr bwMode="auto">
          <a:xfrm rot="21001610">
            <a:off x="2338876" y="3876359"/>
            <a:ext cx="3409243" cy="24755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gas-kvas.com/uploads/posts/2023-02/1676501362_gas-kvas-com-p-detskii-alfavit-s-risunkami-30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711395">
            <a:off x="5638595" y="1044968"/>
            <a:ext cx="3084168" cy="24787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608214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av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Savon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2000"/>
                <a:satMod val="160000"/>
              </a:schemeClr>
            </a:gs>
            <a:gs pos="77000">
              <a:schemeClr val="phClr">
                <a:tint val="100000"/>
                <a:shade val="73000"/>
                <a:satMod val="155000"/>
              </a:schemeClr>
            </a:gs>
            <a:gs pos="100000">
              <a:schemeClr val="phClr">
                <a:tint val="100000"/>
                <a:shade val="67000"/>
                <a:satMod val="145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avon" id="{1306E473-ED32-493B-A2D0-240A757EDD34}" vid="{C20BADFE-D095-436F-9677-9264042809F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TM03457510[[fn=Савон]]</Template>
  <TotalTime>261</TotalTime>
  <Words>154</Words>
  <Application>Microsoft Office PowerPoint</Application>
  <PresentationFormat>Экран (4:3)</PresentationFormat>
  <Paragraphs>53</Paragraphs>
  <Slides>10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Savon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Рита</dc:creator>
  <cp:lastModifiedBy>New</cp:lastModifiedBy>
  <cp:revision>31</cp:revision>
  <dcterms:created xsi:type="dcterms:W3CDTF">2024-01-17T06:25:13Z</dcterms:created>
  <dcterms:modified xsi:type="dcterms:W3CDTF">2024-01-23T04:12:23Z</dcterms:modified>
</cp:coreProperties>
</file>