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937AE90-4A12-49F9-9EF6-C39E93F15BEA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5C2DC74-DA17-4CAF-88A8-E82FA36D2B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Специфика организации занятий в разновозрастной группе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Вершинина Н.В. </a:t>
            </a:r>
            <a:r>
              <a:rPr lang="ru-RU" dirty="0" smtClean="0"/>
              <a:t>старший </a:t>
            </a:r>
            <a:r>
              <a:rPr lang="ru-RU" dirty="0" smtClean="0"/>
              <a:t>воспитатель МБДОУ «</a:t>
            </a:r>
            <a:r>
              <a:rPr lang="ru-RU" dirty="0" err="1" smtClean="0"/>
              <a:t>Каргасокский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ru-RU" dirty="0" smtClean="0"/>
              <a:t>/с№3»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Виды организации учебной деятельности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/>
              <a:t>I вид — ступенчатое начало занятия</a:t>
            </a:r>
            <a:endParaRPr lang="ru-RU" dirty="0"/>
          </a:p>
          <a:p>
            <a:pPr>
              <a:buNone/>
            </a:pPr>
            <a:r>
              <a:rPr lang="ru-RU" dirty="0"/>
              <a:t>На первом этапе роботу начинают дети средней группы: изучается новая тема, выполняются индивидуальные задания. На втором этапе занятия в работе задействуют детей младшей группы. С ними работает педагог, старшие дети работают в парах. На третьем этапе одновременно работают все дети, которые, например, участвуют в заключительной беседе.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/>
              <a:t>ІІ вид – ступенчатое (поэтапное) окончание занятия</a:t>
            </a:r>
            <a:endParaRPr lang="ru-RU" dirty="0"/>
          </a:p>
          <a:p>
            <a:pPr>
              <a:buNone/>
            </a:pPr>
            <a:r>
              <a:rPr lang="ru-RU" dirty="0"/>
              <a:t>Начало деятельности общее для всех малышей: игровая ситуация, вопрос познавательной поисковой направленности, организационный момент. На втором этапе дети младшей группы участвуют в общем занятии в течение 15 — 20 минут: активное участие, пассивное слушание, предметная деятельность, работа вместе со старшими детьми.</a:t>
            </a:r>
          </a:p>
          <a:p>
            <a:pPr>
              <a:buNone/>
            </a:pPr>
            <a:r>
              <a:rPr lang="ru-RU" dirty="0"/>
              <a:t>После этого младшие дети завершают работу. На третьем этапе в разных видах деятельности участвуют детей средней группы: заключительная беседа, диалог, при этом не следует забывать, что общая продолжительность деятельности детей средней группы составляет 20 — 25 минуты.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/>
              <a:t>ІІІ вид — одновременная деятельность детей</a:t>
            </a:r>
            <a:br>
              <a:rPr lang="ru-RU" b="1" i="1" dirty="0"/>
            </a:br>
            <a:r>
              <a:rPr lang="ru-RU" b="1" i="1" dirty="0"/>
              <a:t>по разному программному содержанию</a:t>
            </a:r>
            <a:endParaRPr lang="ru-RU" dirty="0"/>
          </a:p>
          <a:p>
            <a:pPr>
              <a:buNone/>
            </a:pPr>
            <a:r>
              <a:rPr lang="ru-RU" dirty="0"/>
              <a:t>Этот вид организации учебной деятельности предусматривает одновременную работу подгрупп по одному разделу программы, но с разным программным содержанием. Например, на первом этапе организуются игровые действия детей младшей группы в специально созданной среде (подчиненной теме занятия) под присмотром помощника воспитателя или воспитателя и проводится организованное занятие для детей средней группы.</a:t>
            </a:r>
          </a:p>
          <a:p>
            <a:pPr>
              <a:buNone/>
            </a:pPr>
            <a:r>
              <a:rPr lang="ru-RU" dirty="0"/>
              <a:t>После выполнения заданий подгруппы меняются местами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/>
              <a:t>ІV вид — отдельная деятельность детей</a:t>
            </a:r>
            <a:endParaRPr lang="ru-RU" dirty="0"/>
          </a:p>
          <a:p>
            <a:r>
              <a:rPr lang="ru-RU" dirty="0"/>
              <a:t>В этот вид организации учебной деятельности заложена групповая организация малышей по разным видам познавательно-развивающей деятельности с разным содержанием. Для реализации этого вида организации учебной деятельности необходимо придерживаться таких условий: возможное проведение занятий в разное время; проведение занятия предметниками или двумя воспитателями; привлечение к работе помощника воспитателя.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организации обучения детей </a:t>
            </a:r>
            <a:r>
              <a:rPr lang="ru-RU" b="1" dirty="0"/>
              <a:t>разновозрастной группы </a:t>
            </a:r>
            <a:r>
              <a:rPr lang="ru-RU" dirty="0"/>
              <a:t>выделяют две основных </a:t>
            </a:r>
            <a:r>
              <a:rPr lang="ru-RU" u="sng" dirty="0"/>
              <a:t>формы </a:t>
            </a:r>
            <a:r>
              <a:rPr lang="ru-RU" dirty="0"/>
              <a:t>: игра и занятия, основной целью которых является всестороннее воспитание и развитие каждого ребенка, формирования учебных умений.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 </a:t>
            </a:r>
            <a:r>
              <a:rPr lang="ru-RU" b="1" dirty="0"/>
              <a:t>разновозрастных группах </a:t>
            </a:r>
            <a:r>
              <a:rPr lang="ru-RU" dirty="0"/>
              <a:t>используют фронтальные, </a:t>
            </a:r>
            <a:r>
              <a:rPr lang="ru-RU" b="1" dirty="0"/>
              <a:t>групповые </a:t>
            </a:r>
            <a:r>
              <a:rPr lang="ru-RU" dirty="0"/>
              <a:t>и индивидуальные формы организации учебного процесса, которые позволяют </a:t>
            </a:r>
            <a:r>
              <a:rPr lang="ru-RU" b="1" dirty="0"/>
              <a:t>разным </a:t>
            </a:r>
            <a:r>
              <a:rPr lang="ru-RU" dirty="0"/>
              <a:t>образом формировать взаимоотношения педагога с детьми и детей между собой.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ru-RU" dirty="0"/>
              <a:t>Наиболее эффективным, </a:t>
            </a:r>
            <a:r>
              <a:rPr lang="ru-RU" dirty="0" smtClean="0"/>
              <a:t>есть </a:t>
            </a:r>
            <a:r>
              <a:rPr lang="ru-RU" dirty="0"/>
              <a:t>сочетание </a:t>
            </a:r>
            <a:r>
              <a:rPr lang="ru-RU" b="1" dirty="0"/>
              <a:t>разных форм работы </a:t>
            </a:r>
            <a:r>
              <a:rPr lang="ru-RU" dirty="0"/>
              <a:t>(коллективная </a:t>
            </a:r>
            <a:r>
              <a:rPr lang="ru-RU" b="1" dirty="0"/>
              <a:t>работа</a:t>
            </a:r>
            <a:r>
              <a:rPr lang="ru-RU" dirty="0"/>
              <a:t>, </a:t>
            </a:r>
            <a:r>
              <a:rPr lang="ru-RU" b="1" dirty="0"/>
              <a:t>работа с подгруппой </a:t>
            </a:r>
            <a:r>
              <a:rPr lang="ru-RU" dirty="0"/>
              <a:t>и индивидуальные занятия). Более общие учебные задачи лучше решать на фронтальных занятиях, а конкретные </a:t>
            </a:r>
            <a:r>
              <a:rPr lang="ru-RU" i="1" dirty="0"/>
              <a:t>(сообщение нового материала, закрепление, расширение и уточнение знаний) </a:t>
            </a:r>
            <a:r>
              <a:rPr lang="ru-RU" dirty="0"/>
              <a:t>- на занятиях с одной </a:t>
            </a:r>
            <a:r>
              <a:rPr lang="ru-RU" b="1" dirty="0"/>
              <a:t>подгруппой 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Следовательно, при организации </a:t>
            </a:r>
            <a:r>
              <a:rPr lang="ru-RU" sz="2400" b="1" dirty="0"/>
              <a:t>работы в разновозрастной группе </a:t>
            </a:r>
            <a:r>
              <a:rPr lang="ru-RU" sz="2400" dirty="0"/>
              <a:t>необходимо учитывать следующие </a:t>
            </a:r>
            <a:r>
              <a:rPr lang="ru-RU" sz="2400" u="sng" dirty="0"/>
              <a:t>моменты </a:t>
            </a:r>
            <a:r>
              <a:rPr lang="ru-RU" sz="2400" dirty="0"/>
              <a:t>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1.</a:t>
            </a:r>
            <a:r>
              <a:rPr lang="ru-RU" dirty="0" smtClean="0"/>
              <a:t> </a:t>
            </a:r>
            <a:r>
              <a:rPr lang="ru-RU" dirty="0"/>
              <a:t>Воспитатель, организовывая учебный процесс в </a:t>
            </a:r>
            <a:r>
              <a:rPr lang="ru-RU" b="1" dirty="0"/>
              <a:t>разновозрастной группе </a:t>
            </a:r>
            <a:r>
              <a:rPr lang="ru-RU" dirty="0"/>
              <a:t>, должен четко определить цель, задачи, содержание, хорошо владеть методикой проведения занятий с детьми в </a:t>
            </a:r>
            <a:r>
              <a:rPr lang="ru-RU" b="1" dirty="0"/>
              <a:t>разновозрастной группе 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2. Программные требования дифференцируются для каждой возрастной </a:t>
            </a:r>
            <a:r>
              <a:rPr lang="ru-RU" b="1" dirty="0"/>
              <a:t>подгруппы за счет разных </a:t>
            </a:r>
            <a:r>
              <a:rPr lang="ru-RU" dirty="0"/>
              <a:t>способов выполнения определенного задания.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3.На </a:t>
            </a:r>
            <a:r>
              <a:rPr lang="ru-RU" dirty="0"/>
              <a:t>фронтальных занятиях лучше решать более общие учебные задачи, а более конкретные </a:t>
            </a:r>
            <a:r>
              <a:rPr lang="ru-RU" i="1" dirty="0"/>
              <a:t>(</a:t>
            </a:r>
            <a:r>
              <a:rPr lang="ru-RU" b="1" i="1" dirty="0"/>
              <a:t>разные</a:t>
            </a:r>
            <a:r>
              <a:rPr lang="ru-RU" i="1" dirty="0"/>
              <a:t>) </a:t>
            </a:r>
            <a:r>
              <a:rPr lang="ru-RU" dirty="0"/>
              <a:t>- на занятиях с одной </a:t>
            </a:r>
            <a:r>
              <a:rPr lang="ru-RU" b="1" dirty="0"/>
              <a:t>подгруппой детей 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4. Основной формой </a:t>
            </a:r>
            <a:r>
              <a:rPr lang="ru-RU" b="1" dirty="0"/>
              <a:t>работы в разновозрастной группе остаются занятия </a:t>
            </a:r>
            <a:r>
              <a:rPr lang="ru-RU" i="1" dirty="0"/>
              <a:t>(комплексные, комбинированные, общие) </a:t>
            </a:r>
            <a:r>
              <a:rPr lang="ru-RU" dirty="0"/>
              <a:t>. При проведении комплексных занятий в </a:t>
            </a:r>
            <a:r>
              <a:rPr lang="ru-RU" b="1" dirty="0"/>
              <a:t>разновозрастной группе надо следить за тем </a:t>
            </a:r>
            <a:r>
              <a:rPr lang="ru-RU" dirty="0"/>
              <a:t>, чтобы деятельность детей одной </a:t>
            </a:r>
            <a:r>
              <a:rPr lang="ru-RU" b="1" dirty="0"/>
              <a:t>подгруппы </a:t>
            </a:r>
            <a:r>
              <a:rPr lang="ru-RU" dirty="0"/>
              <a:t>не отвлекала детей другой </a:t>
            </a:r>
            <a:r>
              <a:rPr lang="ru-RU" b="1" dirty="0"/>
              <a:t>подгруппы</a:t>
            </a:r>
            <a:r>
              <a:rPr lang="ru-RU" dirty="0"/>
              <a:t>. Общие занятия </a:t>
            </a:r>
            <a:r>
              <a:rPr lang="ru-RU" b="1" dirty="0"/>
              <a:t>целесообразно проводить при условии </a:t>
            </a:r>
            <a:r>
              <a:rPr lang="ru-RU" dirty="0"/>
              <a:t>одинаковой или близкой темы для детей всех возрастных </a:t>
            </a:r>
            <a:r>
              <a:rPr lang="ru-RU" b="1" dirty="0"/>
              <a:t>подгрупп </a:t>
            </a:r>
            <a:r>
              <a:rPr lang="ru-RU" dirty="0"/>
              <a:t>, учитывая возможности детей и уровень их самостоятельности.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5. Материал, подготовленный к занятию, должен содержать общие элементы для детей всех </a:t>
            </a:r>
            <a:r>
              <a:rPr lang="ru-RU" b="1" dirty="0"/>
              <a:t>подгрупп </a:t>
            </a:r>
            <a:r>
              <a:rPr lang="ru-RU" dirty="0"/>
              <a:t>, что дает возможность объединить воспитанников для проведения игр, выполнения определенных заданий.</a:t>
            </a:r>
          </a:p>
          <a:p>
            <a:pPr>
              <a:buNone/>
            </a:pPr>
            <a:r>
              <a:rPr lang="ru-RU" dirty="0"/>
              <a:t>6. Выполнение заданий в </a:t>
            </a:r>
            <a:r>
              <a:rPr lang="ru-RU" b="1" dirty="0"/>
              <a:t>разновозрастной группе </a:t>
            </a:r>
            <a:r>
              <a:rPr lang="ru-RU" dirty="0"/>
              <a:t>осуществляется двумя </a:t>
            </a:r>
            <a:r>
              <a:rPr lang="ru-RU" u="sng" dirty="0"/>
              <a:t>путями </a:t>
            </a:r>
            <a:r>
              <a:rPr lang="ru-RU" dirty="0"/>
              <a:t>: под непосредственным руководством педагога; с помощью дидактичных игр и дидактичных материалов </a:t>
            </a:r>
            <a:r>
              <a:rPr lang="ru-RU" i="1" dirty="0"/>
              <a:t>(самостоятельная </a:t>
            </a:r>
            <a:r>
              <a:rPr lang="ru-RU" b="1" i="1" dirty="0"/>
              <a:t>работа детей </a:t>
            </a:r>
            <a:r>
              <a:rPr lang="ru-RU" i="1" dirty="0"/>
              <a:t>) 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7. При организации учебно-воспитательного процесса необходимо учитывать индивидуальные, возрастные и половые особенности детей дошкольного возраста.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Планируя </a:t>
            </a:r>
            <a:r>
              <a:rPr lang="ru-RU" dirty="0"/>
              <a:t>занятия, педагог учитывает деление хотя бы на две подгруппы:</a:t>
            </a:r>
          </a:p>
          <a:p>
            <a:pPr lvl="0"/>
            <a:r>
              <a:rPr lang="ru-RU" dirty="0"/>
              <a:t>Младшие - от двух лет до четырёх.</a:t>
            </a:r>
          </a:p>
          <a:p>
            <a:pPr lvl="0"/>
            <a:r>
              <a:rPr lang="ru-RU" dirty="0"/>
              <a:t>Старшие - от пяти до семи.</a:t>
            </a:r>
          </a:p>
          <a:p>
            <a:pPr>
              <a:buNone/>
            </a:pPr>
            <a:r>
              <a:rPr lang="ru-RU" dirty="0"/>
              <a:t>Если ли же в разновозрастной группе представлены все возрасты дошкольников и детей много, лучше разделить её на три части, в каждую из которых определяют детей смежного возраста:</a:t>
            </a:r>
          </a:p>
          <a:p>
            <a:pPr lvl="0"/>
            <a:r>
              <a:rPr lang="ru-RU" dirty="0"/>
              <a:t>Младшая - два-три года.</a:t>
            </a:r>
          </a:p>
          <a:p>
            <a:pPr lvl="0"/>
            <a:r>
              <a:rPr lang="ru-RU" dirty="0"/>
              <a:t>Средняя - четыре-пять.</a:t>
            </a:r>
          </a:p>
          <a:p>
            <a:r>
              <a:rPr lang="ru-RU" dirty="0"/>
              <a:t>Старшая - шесть-семь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разновозрастной группе при совпадении тем, занятия можно проводить и одновременно со всеми детьми, </a:t>
            </a:r>
            <a:r>
              <a:rPr lang="ru-RU" dirty="0" smtClean="0"/>
              <a:t>рассчитывая </a:t>
            </a:r>
            <a:r>
              <a:rPr lang="ru-RU" dirty="0"/>
              <a:t>его продолжительность на средний возраст, чтобы отклонение от нормы было незначительным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217</TotalTime>
  <Words>397</Words>
  <Application>Microsoft Office PowerPoint</Application>
  <PresentationFormat>Экран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Специфика организации занятий в разновозрастной группе</vt:lpstr>
      <vt:lpstr>Слайд 2</vt:lpstr>
      <vt:lpstr>Слайд 3</vt:lpstr>
      <vt:lpstr>Слайд 4</vt:lpstr>
      <vt:lpstr>Следовательно, при организации работы в разновозрастной группе необходимо учитывать следующие моменты : </vt:lpstr>
      <vt:lpstr>Слайд 6</vt:lpstr>
      <vt:lpstr>Слайд 7</vt:lpstr>
      <vt:lpstr>Слайд 8</vt:lpstr>
      <vt:lpstr>Слайд 9</vt:lpstr>
      <vt:lpstr>Виды организации учебной деятельности 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 организации занятий в разновозрастной группе</dc:title>
  <dc:creator>Вершинина</dc:creator>
  <cp:lastModifiedBy>Вершинина </cp:lastModifiedBy>
  <cp:revision>24</cp:revision>
  <dcterms:created xsi:type="dcterms:W3CDTF">2020-01-28T03:22:49Z</dcterms:created>
  <dcterms:modified xsi:type="dcterms:W3CDTF">2020-01-29T09:39:28Z</dcterms:modified>
</cp:coreProperties>
</file>