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330" autoAdjust="0"/>
  </p:normalViewPr>
  <p:slideViewPr>
    <p:cSldViewPr snapToGrid="0">
      <p:cViewPr varScale="1">
        <p:scale>
          <a:sx n="102" d="100"/>
          <a:sy n="102" d="100"/>
        </p:scale>
        <p:origin x="-187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31" y="1449146"/>
            <a:ext cx="7526338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8831" y="5280847"/>
            <a:ext cx="7526338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80A91-EDEA-4D5E-9904-46D8664F9917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D623D-0184-4DCA-9F4F-08CCC5EED7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8807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800600"/>
            <a:ext cx="752633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9144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5367338"/>
            <a:ext cx="7526337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80A91-EDEA-4D5E-9904-46D8664F9917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D623D-0184-4DCA-9F4F-08CCC5EED7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193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485107" y="1338479"/>
            <a:ext cx="4749312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573" y="1495525"/>
            <a:ext cx="442038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1226" y="4700702"/>
            <a:ext cx="4418727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5398884" y="1338479"/>
            <a:ext cx="3302316" cy="4075464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80A91-EDEA-4D5E-9904-46D8664F9917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D623D-0184-4DCA-9F4F-08CCC5EED7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33874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855663" y="2286585"/>
            <a:ext cx="3671336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017816" y="2435956"/>
            <a:ext cx="328689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616450" y="2286000"/>
            <a:ext cx="3671888" cy="2300288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80A91-EDEA-4D5E-9904-46D8664F9917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D623D-0184-4DCA-9F4F-08CCC5EED7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48500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80A91-EDEA-4D5E-9904-46D8664F9917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D623D-0184-4DCA-9F4F-08CCC5EED7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07520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5752238" y="446089"/>
            <a:ext cx="3391762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AutoShape 4"/>
          <p:cNvSpPr>
            <a:spLocks noChangeAspect="1" noChangeArrowheads="1" noTextEdit="1"/>
          </p:cNvSpPr>
          <p:nvPr/>
        </p:nvSpPr>
        <p:spPr bwMode="auto">
          <a:xfrm>
            <a:off x="5233988" y="0"/>
            <a:ext cx="3910012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37655" y="586171"/>
            <a:ext cx="1701800" cy="51347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862" y="446089"/>
            <a:ext cx="4947376" cy="5414962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80A91-EDEA-4D5E-9904-46D8664F9917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D623D-0184-4DCA-9F4F-08CCC5EED7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5259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997" y="2222287"/>
            <a:ext cx="7524003" cy="363651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80A91-EDEA-4D5E-9904-46D8664F9917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D623D-0184-4DCA-9F4F-08CCC5EED7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7121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0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2951396"/>
            <a:ext cx="7526337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863" y="5281200"/>
            <a:ext cx="7526337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80A91-EDEA-4D5E-9904-46D8664F9917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D623D-0184-4DCA-9F4F-08CCC5EED7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9523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9996" y="2222287"/>
            <a:ext cx="3670723" cy="363876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0" y="2222287"/>
            <a:ext cx="3670720" cy="363876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80A91-EDEA-4D5E-9904-46D8664F9917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D623D-0184-4DCA-9F4F-08CCC5EED7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6989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6" y="2174875"/>
            <a:ext cx="367072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9996" y="2751137"/>
            <a:ext cx="3687391" cy="3109913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2174875"/>
            <a:ext cx="3670720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751137"/>
            <a:ext cx="3670720" cy="3109913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80A91-EDEA-4D5E-9904-46D8664F9917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D623D-0184-4DCA-9F4F-08CCC5EED7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1463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80A91-EDEA-4D5E-9904-46D8664F9917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D623D-0184-4DCA-9F4F-08CCC5EED7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4946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80A91-EDEA-4D5E-9904-46D8664F9917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D623D-0184-4DCA-9F4F-08CCC5EED7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7463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804863" y="446086"/>
            <a:ext cx="2660650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46088"/>
            <a:ext cx="2660650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4" y="446087"/>
            <a:ext cx="4689475" cy="541496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2260737"/>
            <a:ext cx="2660650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80A91-EDEA-4D5E-9904-46D8664F9917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D623D-0184-4DCA-9F4F-08CCC5EED7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8528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996" y="727521"/>
            <a:ext cx="350154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573588" y="0"/>
            <a:ext cx="4570412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9996" y="2344684"/>
            <a:ext cx="350154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914357" y="6041361"/>
            <a:ext cx="732659" cy="365125"/>
          </a:xfrm>
        </p:spPr>
        <p:txBody>
          <a:bodyPr/>
          <a:lstStyle/>
          <a:p>
            <a:fld id="{4F080A91-EDEA-4D5E-9904-46D8664F9917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42797" y="6041361"/>
            <a:ext cx="247156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47017" y="5915887"/>
            <a:ext cx="796616" cy="490599"/>
          </a:xfrm>
        </p:spPr>
        <p:txBody>
          <a:bodyPr/>
          <a:lstStyle/>
          <a:p>
            <a:fld id="{441D623D-0184-4DCA-9F4F-08CCC5EED7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499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9997" y="447188"/>
            <a:ext cx="7524003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7" y="2184400"/>
            <a:ext cx="7524003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2797" y="6041361"/>
            <a:ext cx="6289532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1422" y="6041361"/>
            <a:ext cx="99316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4F080A91-EDEA-4D5E-9904-46D8664F9917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04584" y="5915887"/>
            <a:ext cx="796616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441D623D-0184-4DCA-9F4F-08CCC5EED7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3331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93" r:id="rId2"/>
    <p:sldLayoutId id="2147483894" r:id="rId3"/>
    <p:sldLayoutId id="2147483895" r:id="rId4"/>
    <p:sldLayoutId id="2147483896" r:id="rId5"/>
    <p:sldLayoutId id="2147483897" r:id="rId6"/>
    <p:sldLayoutId id="2147483898" r:id="rId7"/>
    <p:sldLayoutId id="2147483899" r:id="rId8"/>
    <p:sldLayoutId id="2147483900" r:id="rId9"/>
    <p:sldLayoutId id="2147483901" r:id="rId10"/>
    <p:sldLayoutId id="2147483902" r:id="rId11"/>
    <p:sldLayoutId id="2147483903" r:id="rId12"/>
    <p:sldLayoutId id="2147483904" r:id="rId13"/>
    <p:sldLayoutId id="2147483905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microsoft.com/office/2007/relationships/hdphoto" Target="../media/hdphoto1.wdp"/><Relationship Id="rId7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microsoft.com/office/2007/relationships/hdphoto" Target="../media/hdphoto3.wdp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7" Type="http://schemas.microsoft.com/office/2007/relationships/hdphoto" Target="../media/hdphoto8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microsoft.com/office/2007/relationships/hdphoto" Target="../media/hdphoto7.wdp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8489" y="244144"/>
            <a:ext cx="8379726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Каргасокский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детский сад №3»</a:t>
            </a:r>
          </a:p>
          <a:p>
            <a:pPr algn="ctr"/>
            <a:endParaRPr lang="ru-RU" dirty="0">
              <a:solidFill>
                <a:schemeClr val="accent4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dirty="0" smtClean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dirty="0" smtClean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dirty="0" smtClean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dirty="0" smtClean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«Посиделки в </a:t>
            </a:r>
            <a:r>
              <a:rPr lang="ru-RU" sz="2800" b="1" dirty="0" err="1" smtClean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Чистоговоркино</a:t>
            </a: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ru-RU" sz="28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Игровая деятельность для детей и родителей </a:t>
            </a:r>
          </a:p>
          <a:p>
            <a:pPr algn="ctr"/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Подготовительная к школе группа</a:t>
            </a:r>
          </a:p>
          <a:p>
            <a:pPr algn="ctr"/>
            <a:endParaRPr lang="ru-RU" sz="20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algn="r"/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Учитель-логопед: Типсина Н.М.</a:t>
            </a:r>
          </a:p>
          <a:p>
            <a:pPr algn="r"/>
            <a:endParaRPr lang="ru-RU" sz="2000" dirty="0" smtClean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algn="r"/>
            <a:endParaRPr lang="ru-RU" sz="20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algn="r"/>
            <a:endParaRPr lang="ru-RU" sz="2000" dirty="0" smtClean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algn="r"/>
            <a:endParaRPr lang="ru-RU" sz="2000" dirty="0" smtClean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algn="r"/>
            <a:endParaRPr lang="ru-RU" sz="2000" dirty="0" smtClean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algn="r"/>
            <a:endParaRPr lang="ru-RU" sz="2000" dirty="0" smtClean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с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. </a:t>
            </a:r>
            <a:r>
              <a:rPr lang="ru-RU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Каргасок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 – 2024г.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F8A2E36-8F6B-4148-9901-F886C6A7536F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277549" flipH="1">
            <a:off x="730620" y="3682339"/>
            <a:ext cx="2406386" cy="27591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519492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27797" y="452105"/>
            <a:ext cx="8161361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Цель.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Преодоление проблем, связанных с нарушением звукопроизношения у детей, предупреждение речевых расстройств средствами </a:t>
            </a:r>
            <a:r>
              <a:rPr lang="ru-RU" sz="2000" dirty="0" err="1" smtClean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чистоговорок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 smtClean="0">
              <a:solidFill>
                <a:schemeClr val="accent4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000" dirty="0" smtClean="0">
              <a:solidFill>
                <a:schemeClr val="accent4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Задачи:</a:t>
            </a:r>
            <a:endParaRPr lang="ru-RU" sz="2000" dirty="0" smtClean="0">
              <a:solidFill>
                <a:schemeClr val="accent4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▪"/>
            </a:pPr>
            <a:r>
              <a:rPr lang="ru-RU" sz="2000" u="none" strike="noStrike" dirty="0" smtClean="0">
                <a:solidFill>
                  <a:schemeClr val="accent4">
                    <a:lumMod val="50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Исправлять недостатки звукопроизношения у детей, совершенствовать грамматический строй речи, словарь, связную речь средствами </a:t>
            </a:r>
            <a:r>
              <a:rPr lang="ru-RU" sz="2000" u="none" strike="noStrike" dirty="0" err="1" smtClean="0">
                <a:solidFill>
                  <a:schemeClr val="accent4">
                    <a:lumMod val="50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чистоговорок</a:t>
            </a:r>
            <a:r>
              <a:rPr lang="ru-RU" sz="2000" u="none" strike="noStrike" dirty="0" smtClean="0">
                <a:solidFill>
                  <a:schemeClr val="accent4">
                    <a:lumMod val="50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 algn="just" fontAlgn="base"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▪"/>
            </a:pPr>
            <a:r>
              <a:rPr lang="ru-RU" sz="2000" u="none" strike="noStrike" dirty="0" smtClean="0">
                <a:solidFill>
                  <a:schemeClr val="accent4">
                    <a:lumMod val="50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Закреплять правильное произношение звуков в рифмованной речи;</a:t>
            </a:r>
          </a:p>
          <a:p>
            <a:pPr marL="342900" lvl="0" indent="-342900" algn="just" fontAlgn="base"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▪"/>
            </a:pPr>
            <a:r>
              <a:rPr lang="ru-RU" sz="2000" u="none" strike="noStrike" dirty="0" smtClean="0">
                <a:solidFill>
                  <a:schemeClr val="accent4">
                    <a:lumMod val="50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Способствовать формированию навыка правильного употребления падежных окончаний;</a:t>
            </a:r>
          </a:p>
          <a:p>
            <a:pPr marL="342900" lvl="0" indent="-342900" algn="just" fontAlgn="base"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▪"/>
            </a:pPr>
            <a:r>
              <a:rPr lang="ru-RU" sz="2000" u="none" strike="noStrike" dirty="0" smtClean="0">
                <a:solidFill>
                  <a:schemeClr val="accent4">
                    <a:lumMod val="50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Развивать просодические компоненты речи, чувство ритма;</a:t>
            </a:r>
          </a:p>
          <a:p>
            <a:pPr marL="342900" lvl="0" indent="-342900" algn="just" fontAlgn="base"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▪"/>
            </a:pPr>
            <a:r>
              <a:rPr lang="ru-RU" sz="2000" u="none" strike="noStrike" dirty="0" smtClean="0">
                <a:solidFill>
                  <a:schemeClr val="accent4">
                    <a:lumMod val="50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Активизировать психические процессы (внимание, зрительное и слуховое восприятие, память и мышление); </a:t>
            </a:r>
          </a:p>
          <a:p>
            <a:pPr marL="342900" lvl="0" indent="-342900" algn="just" fontAlgn="base"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▪"/>
            </a:pPr>
            <a:r>
              <a:rPr lang="ru-RU" sz="2000" u="none" strike="noStrike" dirty="0" smtClean="0">
                <a:solidFill>
                  <a:schemeClr val="accent4">
                    <a:lumMod val="50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Повышать педагогическую компетентность и практическую заинтересованность родителей в вопросах коррекции речи детей средствами </a:t>
            </a:r>
            <a:r>
              <a:rPr lang="ru-RU" sz="2000" u="none" strike="noStrike" dirty="0" err="1" smtClean="0">
                <a:solidFill>
                  <a:schemeClr val="accent4">
                    <a:lumMod val="50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чистоговорок</a:t>
            </a:r>
            <a:r>
              <a:rPr lang="ru-RU" sz="2000" u="none" strike="noStrike" dirty="0" smtClean="0">
                <a:solidFill>
                  <a:schemeClr val="accent4">
                    <a:lumMod val="50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 algn="just" fontAlgn="base"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▪"/>
            </a:pPr>
            <a:r>
              <a:rPr lang="ru-RU" sz="2000" u="none" strike="noStrike" dirty="0" smtClean="0">
                <a:solidFill>
                  <a:schemeClr val="accent4">
                    <a:lumMod val="50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Развивать коммуникативные навыки детей в системе «Ребёнок- взрослый», эмоциональный контакт родителей с детьми.</a:t>
            </a:r>
          </a:p>
          <a:p>
            <a:pPr algn="just"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49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009" y="76615"/>
            <a:ext cx="864605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игровом паровозике дети, родители, педагоги отправились в страну </a:t>
            </a:r>
            <a:r>
              <a:rPr lang="ru-RU" sz="20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Чистоговоркино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Ду-ду-ду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 Я по рельсам иду. Чу-чу-чу!! Всех сегодня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прокачу.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Загудел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паровоз и вагоны повёз: ту-ту-ту...</a:t>
            </a:r>
            <a:endParaRPr lang="ru-RU" sz="2000" dirty="0">
              <a:solidFill>
                <a:schemeClr val="accent4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100000" l="429" r="100000">
                        <a14:foregroundMark x1="10443" y1="10208" x2="10443" y2="10208"/>
                        <a14:foregroundMark x1="30329" y1="4844" x2="30329" y2="4844"/>
                        <a14:foregroundMark x1="47210" y1="2076" x2="47210" y2="2076"/>
                        <a14:foregroundMark x1="66524" y1="3806" x2="66524" y2="3806"/>
                        <a14:foregroundMark x1="4864" y1="51730" x2="4864" y2="517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4749893" y="1034687"/>
            <a:ext cx="3820275" cy="28463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100000" l="429" r="100000">
                        <a14:foregroundMark x1="10443" y1="10208" x2="10443" y2="10208"/>
                        <a14:foregroundMark x1="30329" y1="4844" x2="30329" y2="4844"/>
                        <a14:foregroundMark x1="47210" y1="2076" x2="47210" y2="2076"/>
                        <a14:foregroundMark x1="66524" y1="3806" x2="66524" y2="3806"/>
                        <a14:foregroundMark x1="4864" y1="51730" x2="4864" y2="517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4921863" y="3739356"/>
            <a:ext cx="4028205" cy="31796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100000" l="429" r="100000">
                        <a14:foregroundMark x1="10443" y1="10208" x2="10443" y2="10208"/>
                        <a14:foregroundMark x1="30329" y1="4844" x2="30329" y2="4844"/>
                        <a14:foregroundMark x1="47210" y1="2076" x2="47210" y2="2076"/>
                        <a14:foregroundMark x1="66524" y1="3806" x2="66524" y2="3806"/>
                        <a14:foregroundMark x1="4864" y1="51730" x2="4864" y2="517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050789" y="3792083"/>
            <a:ext cx="3807961" cy="306591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909397" y="1092278"/>
            <a:ext cx="3808940" cy="26641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5249927" y="4127825"/>
            <a:ext cx="3200634" cy="22175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306284" y="4127825"/>
            <a:ext cx="3248181" cy="21845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34426" y="1272242"/>
            <a:ext cx="3051208" cy="20484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852307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498751" y="113891"/>
            <a:ext cx="470988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танция </a:t>
            </a:r>
          </a:p>
          <a:p>
            <a:pPr algn="ctr">
              <a:spcAft>
                <a:spcPts val="0"/>
              </a:spcAft>
            </a:pP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«Наши пальчики играют» </a:t>
            </a:r>
          </a:p>
          <a:p>
            <a:pPr algn="ctr">
              <a:spcAft>
                <a:spcPts val="0"/>
              </a:spcAft>
            </a:pPr>
            <a:r>
              <a:rPr lang="ru-RU" sz="2000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(развитие мелкой моторики)</a:t>
            </a:r>
            <a:endParaRPr lang="ru-RU" sz="2000" dirty="0" smtClean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Моя семья.</a:t>
            </a:r>
          </a:p>
          <a:p>
            <a:pPr algn="ctr"/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пальчик ДЕДУШКА.</a:t>
            </a:r>
            <a:r>
              <a:rPr lang="ru-RU" sz="2000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пальчик БАБУШКА.</a:t>
            </a:r>
            <a:b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пальчик ПАПОЧКА.</a:t>
            </a:r>
            <a:b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пальчик МАМОЧКА.</a:t>
            </a:r>
            <a:r>
              <a:rPr lang="ru-RU" sz="2000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пальчик Я.</a:t>
            </a:r>
            <a:r>
              <a:rPr lang="ru-RU" sz="2000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и вся моя семья! 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sz="20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475762">
            <a:off x="4025859" y="3514972"/>
            <a:ext cx="4127961" cy="29699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21215300">
            <a:off x="1237567" y="3622601"/>
            <a:ext cx="1710044" cy="30468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9271" y="302308"/>
            <a:ext cx="3869356" cy="27537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854803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18623" y="102753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Станция </a:t>
            </a:r>
          </a:p>
          <a:p>
            <a:pPr algn="ctr">
              <a:spcAft>
                <a:spcPts val="0"/>
              </a:spcAft>
            </a:pP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Будем правильно дышать» </a:t>
            </a:r>
            <a:endParaRPr lang="ru-RU" sz="2000" b="1" dirty="0" smtClean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000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000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речевого дыхания)</a:t>
            </a:r>
            <a:endParaRPr lang="ru-RU" sz="2000" dirty="0">
              <a:solidFill>
                <a:schemeClr val="accent4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2133" y="1232034"/>
            <a:ext cx="2586940" cy="39656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721" b="-507"/>
          <a:stretch/>
        </p:blipFill>
        <p:spPr>
          <a:xfrm>
            <a:off x="3201152" y="1597793"/>
            <a:ext cx="2683158" cy="38164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6276389" y="1299411"/>
            <a:ext cx="2677647" cy="40233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402171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4695" y="106499"/>
            <a:ext cx="865567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Станция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0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Чистоговоркино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</a:p>
          <a:p>
            <a:pPr algn="just"/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Дети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родители размещаются за игровыми столами: </a:t>
            </a:r>
            <a:r>
              <a:rPr lang="ru-RU" sz="20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Шипелочка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Рычалочка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Лолики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Чистоговорики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вместе выполняют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задания: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«Слушай, не зевай, громко-тихо повторяй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!»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Отгадай загадку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защищают семейные мини проекты 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«Иллюстрация </a:t>
            </a:r>
            <a:r>
              <a:rPr lang="ru-RU" sz="2000" b="1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чистоговорки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63630" y="1963202"/>
            <a:ext cx="2858704" cy="37445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0672" y="2629037"/>
            <a:ext cx="2810369" cy="39463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flipH="1">
            <a:off x="6249380" y="2030579"/>
            <a:ext cx="2730991" cy="39848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157576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248850">
            <a:off x="469991" y="220852"/>
            <a:ext cx="3182049" cy="38743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349673">
            <a:off x="5474247" y="150433"/>
            <a:ext cx="3157087" cy="38125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74976" y="3562687"/>
            <a:ext cx="3558979" cy="31637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424310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347474">
            <a:off x="295217" y="398330"/>
            <a:ext cx="3865412" cy="46423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424489">
            <a:off x="4949402" y="1087162"/>
            <a:ext cx="3610840" cy="44877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96816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283648">
            <a:off x="5038566" y="558264"/>
            <a:ext cx="3075531" cy="56739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263793">
            <a:off x="892565" y="625527"/>
            <a:ext cx="2870913" cy="56067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85741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Цитаты">
  <a:themeElements>
    <a:clrScheme name="Цитаты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9ECD33"/>
      </a:accent1>
      <a:accent2>
        <a:srgbClr val="E19933"/>
      </a:accent2>
      <a:accent3>
        <a:srgbClr val="DC5D3D"/>
      </a:accent3>
      <a:accent4>
        <a:srgbClr val="A967CB"/>
      </a:accent4>
      <a:accent5>
        <a:srgbClr val="5EA5DD"/>
      </a:accent5>
      <a:accent6>
        <a:srgbClr val="44BEA9"/>
      </a:accent6>
      <a:hlink>
        <a:srgbClr val="8F8F8F"/>
      </a:hlink>
      <a:folHlink>
        <a:srgbClr val="A5A5A5"/>
      </a:folHlink>
    </a:clrScheme>
    <a:fontScheme name="Цитаты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Цитаты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Quotable" id="{39EC5628-30ED-4578-ACD8-9820EDB8E15A}" vid="{98D1675B-7325-48AD-994B-0DEF3379A98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284</TotalTime>
  <Words>72</Words>
  <Application>Microsoft Office PowerPoint</Application>
  <PresentationFormat>Экран (4:3)</PresentationFormat>
  <Paragraphs>42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Цитаты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 Типсина</dc:creator>
  <cp:lastModifiedBy>New</cp:lastModifiedBy>
  <cp:revision>28</cp:revision>
  <dcterms:created xsi:type="dcterms:W3CDTF">2024-04-19T03:43:42Z</dcterms:created>
  <dcterms:modified xsi:type="dcterms:W3CDTF">2024-05-08T03:41:55Z</dcterms:modified>
</cp:coreProperties>
</file>