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30" autoAdjust="0"/>
  </p:normalViewPr>
  <p:slideViewPr>
    <p:cSldViewPr snapToGrid="0">
      <p:cViewPr varScale="1">
        <p:scale>
          <a:sx n="102" d="100"/>
          <a:sy n="102" d="100"/>
        </p:scale>
        <p:origin x="-18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0A91-EDEA-4D5E-9904-46D8664F9917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623D-0184-4DCA-9F4F-08CCC5EED7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8807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0A91-EDEA-4D5E-9904-46D8664F9917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623D-0184-4DCA-9F4F-08CCC5EED7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193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0A91-EDEA-4D5E-9904-46D8664F9917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623D-0184-4DCA-9F4F-08CCC5EED7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3387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0A91-EDEA-4D5E-9904-46D8664F9917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623D-0184-4DCA-9F4F-08CCC5EED7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4850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0A91-EDEA-4D5E-9904-46D8664F9917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623D-0184-4DCA-9F4F-08CCC5EED7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0752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0A91-EDEA-4D5E-9904-46D8664F9917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623D-0184-4DCA-9F4F-08CCC5EED7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525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0A91-EDEA-4D5E-9904-46D8664F9917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623D-0184-4DCA-9F4F-08CCC5EED7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712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0A91-EDEA-4D5E-9904-46D8664F9917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623D-0184-4DCA-9F4F-08CCC5EED7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9523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0A91-EDEA-4D5E-9904-46D8664F9917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623D-0184-4DCA-9F4F-08CCC5EED7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6989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0A91-EDEA-4D5E-9904-46D8664F9917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623D-0184-4DCA-9F4F-08CCC5EED7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1463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0A91-EDEA-4D5E-9904-46D8664F9917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623D-0184-4DCA-9F4F-08CCC5EED7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4946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0A91-EDEA-4D5E-9904-46D8664F9917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623D-0184-4DCA-9F4F-08CCC5EED7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746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0A91-EDEA-4D5E-9904-46D8664F9917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623D-0184-4DCA-9F4F-08CCC5EED7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8528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4F080A91-EDEA-4D5E-9904-46D8664F9917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441D623D-0184-4DCA-9F4F-08CCC5EED7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49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4F080A91-EDEA-4D5E-9904-46D8664F9917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441D623D-0184-4DCA-9F4F-08CCC5EED7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331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7.wdp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489" y="244144"/>
            <a:ext cx="837972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Каргасокский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детский сад №3»</a:t>
            </a:r>
          </a:p>
          <a:p>
            <a:pPr algn="ctr"/>
            <a:endParaRPr lang="ru-RU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«Посиделки в </a:t>
            </a:r>
            <a:r>
              <a:rPr lang="ru-RU" sz="2800" b="1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Чистоговоркино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Игровая деятельность для детей и родителей </a:t>
            </a:r>
          </a:p>
          <a:p>
            <a:pPr algn="ctr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Подготовительная к школе группа</a:t>
            </a:r>
          </a:p>
          <a:p>
            <a:pPr algn="ctr"/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Учитель-логопед: Типсина Н.М.</a:t>
            </a:r>
          </a:p>
          <a:p>
            <a:pPr algn="r"/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r"/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r"/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r"/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r"/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r"/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Каргасок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 – 2024г.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F8A2E36-8F6B-4148-9901-F886C6A7536F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77549" flipH="1">
            <a:off x="730620" y="3682339"/>
            <a:ext cx="2406386" cy="2759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1949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7797" y="452105"/>
            <a:ext cx="8161361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Цель.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Преодоление проблем, связанных с нарушением звукопроизношения у детей, предупреждение речевых расстройств средствами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чистоговорок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2000" dirty="0" smtClean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▪"/>
            </a:pPr>
            <a:r>
              <a:rPr lang="ru-RU" sz="2000" u="none" strike="noStrike" dirty="0" smtClean="0">
                <a:solidFill>
                  <a:schemeClr val="accent4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Исправлять недостатки звукопроизношения у детей, совершенствовать грамматический строй речи, словарь, связную речь средствами </a:t>
            </a:r>
            <a:r>
              <a:rPr lang="ru-RU" sz="2000" u="none" strike="noStrike" dirty="0" err="1" smtClean="0">
                <a:solidFill>
                  <a:schemeClr val="accent4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чистоговорок</a:t>
            </a:r>
            <a:r>
              <a:rPr lang="ru-RU" sz="2000" u="none" strike="noStrike" dirty="0" smtClean="0">
                <a:solidFill>
                  <a:schemeClr val="accent4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 fontAlgn="base"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▪"/>
            </a:pPr>
            <a:r>
              <a:rPr lang="ru-RU" sz="2000" u="none" strike="noStrike" dirty="0" smtClean="0">
                <a:solidFill>
                  <a:schemeClr val="accent4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Закреплять правильное произношение звуков в рифмованной речи;</a:t>
            </a:r>
          </a:p>
          <a:p>
            <a:pPr marL="342900" lvl="0" indent="-342900" algn="just" fontAlgn="base"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▪"/>
            </a:pPr>
            <a:r>
              <a:rPr lang="ru-RU" sz="2000" u="none" strike="noStrike" dirty="0" smtClean="0">
                <a:solidFill>
                  <a:schemeClr val="accent4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Способствовать формированию навыка правильного употребления падежных окончаний;</a:t>
            </a:r>
          </a:p>
          <a:p>
            <a:pPr marL="342900" lvl="0" indent="-342900" algn="just" fontAlgn="base"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▪"/>
            </a:pPr>
            <a:r>
              <a:rPr lang="ru-RU" sz="2000" u="none" strike="noStrike" dirty="0" smtClean="0">
                <a:solidFill>
                  <a:schemeClr val="accent4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просодические компоненты речи, чувство ритма;</a:t>
            </a:r>
          </a:p>
          <a:p>
            <a:pPr marL="342900" lvl="0" indent="-342900" algn="just" fontAlgn="base"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▪"/>
            </a:pPr>
            <a:r>
              <a:rPr lang="ru-RU" sz="2000" u="none" strike="noStrike" dirty="0" smtClean="0">
                <a:solidFill>
                  <a:schemeClr val="accent4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Активизировать психические процессы (внимание, зрительное и слуховое восприятие, память и мышление); </a:t>
            </a:r>
          </a:p>
          <a:p>
            <a:pPr marL="342900" lvl="0" indent="-342900" algn="just" fontAlgn="base"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▪"/>
            </a:pPr>
            <a:r>
              <a:rPr lang="ru-RU" sz="2000" u="none" strike="noStrike" dirty="0" smtClean="0">
                <a:solidFill>
                  <a:schemeClr val="accent4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Повышать педагогическую компетентность и практическую заинтересованность родителей в вопросах коррекции речи детей средствами </a:t>
            </a:r>
            <a:r>
              <a:rPr lang="ru-RU" sz="2000" u="none" strike="noStrike" dirty="0" err="1" smtClean="0">
                <a:solidFill>
                  <a:schemeClr val="accent4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чистоговорок</a:t>
            </a:r>
            <a:r>
              <a:rPr lang="ru-RU" sz="2000" u="none" strike="noStrike" dirty="0" smtClean="0">
                <a:solidFill>
                  <a:schemeClr val="accent4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 fontAlgn="base"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▪"/>
            </a:pPr>
            <a:r>
              <a:rPr lang="ru-RU" sz="2000" u="none" strike="noStrike" dirty="0" smtClean="0">
                <a:solidFill>
                  <a:schemeClr val="accent4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коммуникативные навыки детей в системе «Ребёнок- взрослый», эмоциональный контакт родителей с детьми.</a:t>
            </a:r>
          </a:p>
          <a:p>
            <a:pPr algn="just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9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009" y="76615"/>
            <a:ext cx="86460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игровом паровозике дети, родители, педагоги отправились в страну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Чистоговоркино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Ду-ду-ду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Я по рельсам иду. Чу-чу-чу!! Всех сегодня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прокачу.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Загудел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паровоз и вагоны повёз: ту-ту-ту...</a:t>
            </a:r>
            <a:endParaRPr lang="ru-RU" sz="20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429" r="100000">
                        <a14:foregroundMark x1="10443" y1="10208" x2="10443" y2="10208"/>
                        <a14:foregroundMark x1="30329" y1="4844" x2="30329" y2="4844"/>
                        <a14:foregroundMark x1="47210" y1="2076" x2="47210" y2="2076"/>
                        <a14:foregroundMark x1="66524" y1="3806" x2="66524" y2="3806"/>
                        <a14:foregroundMark x1="4864" y1="51730" x2="4864" y2="51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749893" y="1034687"/>
            <a:ext cx="3820275" cy="28463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429" r="100000">
                        <a14:foregroundMark x1="10443" y1="10208" x2="10443" y2="10208"/>
                        <a14:foregroundMark x1="30329" y1="4844" x2="30329" y2="4844"/>
                        <a14:foregroundMark x1="47210" y1="2076" x2="47210" y2="2076"/>
                        <a14:foregroundMark x1="66524" y1="3806" x2="66524" y2="3806"/>
                        <a14:foregroundMark x1="4864" y1="51730" x2="4864" y2="51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921863" y="3739356"/>
            <a:ext cx="4028205" cy="31796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429" r="100000">
                        <a14:foregroundMark x1="10443" y1="10208" x2="10443" y2="10208"/>
                        <a14:foregroundMark x1="30329" y1="4844" x2="30329" y2="4844"/>
                        <a14:foregroundMark x1="47210" y1="2076" x2="47210" y2="2076"/>
                        <a14:foregroundMark x1="66524" y1="3806" x2="66524" y2="3806"/>
                        <a14:foregroundMark x1="4864" y1="51730" x2="4864" y2="51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050789" y="3792083"/>
            <a:ext cx="3807961" cy="30659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09397" y="1092278"/>
            <a:ext cx="3808940" cy="26641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249927" y="4127825"/>
            <a:ext cx="3200634" cy="22175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06284" y="4127825"/>
            <a:ext cx="3248181" cy="2184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4426" y="1272242"/>
            <a:ext cx="3051208" cy="20484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5230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98751" y="113891"/>
            <a:ext cx="470988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танция </a:t>
            </a: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«Наши пальчики играют» </a:t>
            </a:r>
          </a:p>
          <a:p>
            <a:pPr algn="ctr">
              <a:spcAft>
                <a:spcPts val="0"/>
              </a:spcAft>
            </a:pP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(развитие мелкой моторики)</a:t>
            </a:r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Моя семья.</a:t>
            </a:r>
          </a:p>
          <a:p>
            <a:pPr algn="ctr"/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пальчик ДЕДУШКА.</a:t>
            </a:r>
            <a:r>
              <a:rPr lang="ru-RU" sz="20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пальчик БАБУШКА.</a:t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пальчик ПАПОЧКА.</a:t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пальчик МАМОЧКА.</a:t>
            </a:r>
            <a:r>
              <a:rPr lang="ru-RU" sz="20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пальчик Я.</a:t>
            </a:r>
            <a:r>
              <a:rPr lang="ru-RU" sz="20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и вся моя семья! 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475762">
            <a:off x="4025859" y="3514972"/>
            <a:ext cx="4127961" cy="29699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21215300">
            <a:off x="1237567" y="3622601"/>
            <a:ext cx="1710044" cy="30468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271" y="302308"/>
            <a:ext cx="3869356" cy="27537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5480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18623" y="102753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Станция </a:t>
            </a: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Будем правильно дышать» </a:t>
            </a:r>
            <a:endParaRPr lang="ru-RU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речевого дыхания)</a:t>
            </a:r>
            <a:endParaRPr lang="ru-RU" sz="20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133" y="1232034"/>
            <a:ext cx="2586940" cy="3965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21" b="-507"/>
          <a:stretch/>
        </p:blipFill>
        <p:spPr>
          <a:xfrm>
            <a:off x="3201152" y="1597793"/>
            <a:ext cx="2683158" cy="3816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276389" y="1299411"/>
            <a:ext cx="2677647" cy="4023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02171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695" y="106499"/>
            <a:ext cx="8655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Станция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Чистоговоркино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algn="just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Дети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родители размещаются за игровыми столами: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Шипелочка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Рычалочка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Лолики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Чистоговорики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вместе выполняют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задания: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«Слушай, не зевай, громко-тихо повторяй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загадку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защищают семейные мини проекты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«Иллюстрация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чистоговорки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63630" y="1963202"/>
            <a:ext cx="2858704" cy="374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0672" y="2629037"/>
            <a:ext cx="2810369" cy="3946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flipH="1">
            <a:off x="6249380" y="2030579"/>
            <a:ext cx="2730991" cy="39848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5757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48850">
            <a:off x="469991" y="220852"/>
            <a:ext cx="3182049" cy="38743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349673">
            <a:off x="5474247" y="150433"/>
            <a:ext cx="3157087" cy="3812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4976" y="3562687"/>
            <a:ext cx="3558979" cy="3163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4310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47474">
            <a:off x="295217" y="398330"/>
            <a:ext cx="3865412" cy="4642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424489">
            <a:off x="4949402" y="1087162"/>
            <a:ext cx="3610840" cy="44877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6816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283648">
            <a:off x="5038566" y="558264"/>
            <a:ext cx="3075531" cy="5673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63793">
            <a:off x="892565" y="625527"/>
            <a:ext cx="2870913" cy="56067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5741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Цитаты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Цитаты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</TotalTime>
  <Words>72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Цитаты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Типсина</dc:creator>
  <cp:lastModifiedBy>New</cp:lastModifiedBy>
  <cp:revision>28</cp:revision>
  <dcterms:created xsi:type="dcterms:W3CDTF">2024-04-19T03:43:42Z</dcterms:created>
  <dcterms:modified xsi:type="dcterms:W3CDTF">2024-05-08T03:41:55Z</dcterms:modified>
</cp:coreProperties>
</file>