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6" r:id="rId2"/>
    <p:sldId id="257" r:id="rId3"/>
    <p:sldId id="258" r:id="rId4"/>
    <p:sldId id="259" r:id="rId5"/>
    <p:sldId id="277" r:id="rId6"/>
    <p:sldId id="274" r:id="rId7"/>
    <p:sldId id="278" r:id="rId8"/>
    <p:sldId id="261" r:id="rId9"/>
    <p:sldId id="269"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5332" autoAdjust="0"/>
  </p:normalViewPr>
  <p:slideViewPr>
    <p:cSldViewPr snapToGrid="0">
      <p:cViewPr varScale="1">
        <p:scale>
          <a:sx n="70" d="100"/>
          <a:sy n="70" d="100"/>
        </p:scale>
        <p:origin x="-720"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F5F523-1E13-439B-943A-DDD0C4820965}" type="datetimeFigureOut">
              <a:rPr lang="ru-RU" smtClean="0"/>
              <a:pPr/>
              <a:t>22.04.2025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1B9BDB-03B0-4B40-AD5A-F952B658D7EA}" type="slidenum">
              <a:rPr lang="ru-RU" smtClean="0"/>
              <a:pPr/>
              <a:t>‹#›</a:t>
            </a:fld>
            <a:endParaRPr lang="ru-RU"/>
          </a:p>
        </p:txBody>
      </p:sp>
    </p:spTree>
    <p:extLst>
      <p:ext uri="{BB962C8B-B14F-4D97-AF65-F5344CB8AC3E}">
        <p14:creationId xmlns="" xmlns:p14="http://schemas.microsoft.com/office/powerpoint/2010/main" val="4116327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81B9BDB-03B0-4B40-AD5A-F952B658D7EA}" type="slidenum">
              <a:rPr lang="ru-RU" smtClean="0"/>
              <a:pPr/>
              <a:t>1</a:t>
            </a:fld>
            <a:endParaRPr lang="ru-RU"/>
          </a:p>
        </p:txBody>
      </p:sp>
    </p:spTree>
    <p:extLst>
      <p:ext uri="{BB962C8B-B14F-4D97-AF65-F5344CB8AC3E}">
        <p14:creationId xmlns="" xmlns:p14="http://schemas.microsoft.com/office/powerpoint/2010/main" val="3180371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1089824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3594463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909064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4108269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947272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590196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1249577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3545542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3953919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2553897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998C208-2405-4B47-A487-653177603326}" type="datetimeFigureOut">
              <a:rPr lang="ru-RU" smtClean="0"/>
              <a:pPr/>
              <a:t>22.04.2025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4024912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8C208-2405-4B47-A487-653177603326}" type="datetimeFigureOut">
              <a:rPr lang="ru-RU" smtClean="0"/>
              <a:pPr/>
              <a:t>22.04.2025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79A79-9DE5-424B-9A0B-F2692EFD2CBC}" type="slidenum">
              <a:rPr lang="ru-RU" smtClean="0"/>
              <a:pPr/>
              <a:t>‹#›</a:t>
            </a:fld>
            <a:endParaRPr lang="ru-RU"/>
          </a:p>
        </p:txBody>
      </p:sp>
    </p:spTree>
    <p:extLst>
      <p:ext uri="{BB962C8B-B14F-4D97-AF65-F5344CB8AC3E}">
        <p14:creationId xmlns="" xmlns:p14="http://schemas.microsoft.com/office/powerpoint/2010/main" val="3191321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3.xml"/><Relationship Id="rId5" Type="http://schemas.openxmlformats.org/officeDocument/2006/relationships/image" Target="../media/image16.jpeg"/><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cstate="email">
            <a:extLst>
              <a:ext uri="{28A0092B-C50C-407E-A947-70E740481C1C}">
                <a14:useLocalDpi xmlns="" xmlns:a14="http://schemas.microsoft.com/office/drawing/2010/main" val="0"/>
              </a:ext>
            </a:extLst>
          </a:blip>
          <a:stretch>
            <a:fillRect/>
          </a:stretch>
        </p:blipFill>
        <p:spPr>
          <a:xfrm>
            <a:off x="0" y="-152400"/>
            <a:ext cx="12192000" cy="7010400"/>
          </a:xfrm>
          <a:prstGeom prst="rect">
            <a:avLst/>
          </a:prstGeom>
        </p:spPr>
      </p:pic>
      <p:sp>
        <p:nvSpPr>
          <p:cNvPr id="2" name="Заголовок 1"/>
          <p:cNvSpPr>
            <a:spLocks noGrp="1"/>
          </p:cNvSpPr>
          <p:nvPr>
            <p:ph type="title"/>
          </p:nvPr>
        </p:nvSpPr>
        <p:spPr>
          <a:xfrm>
            <a:off x="831850" y="98612"/>
            <a:ext cx="10515600" cy="367553"/>
          </a:xfrm>
        </p:spPr>
        <p:txBody>
          <a:bodyPr>
            <a:normAutofit/>
          </a:bodyPr>
          <a:lstStyle/>
          <a:p>
            <a:pPr algn="ctr"/>
            <a:r>
              <a:rPr lang="ru-RU" sz="1400" dirty="0" smtClean="0">
                <a:latin typeface="Times New Roman" panose="02020603050405020304" pitchFamily="18" charset="0"/>
                <a:cs typeface="Times New Roman" panose="02020603050405020304" pitchFamily="18" charset="0"/>
              </a:rPr>
              <a:t>Муниципальное бюджетное дошкольное образовательное учреждение «Каргасокский детский сад №3»</a:t>
            </a:r>
            <a:endParaRPr lang="ru-RU" sz="14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831850" y="2519081"/>
            <a:ext cx="10515600" cy="4204447"/>
          </a:xfrm>
        </p:spPr>
        <p:txBody>
          <a:bodyPr>
            <a:normAutofit lnSpcReduction="10000"/>
          </a:bodyPr>
          <a:lstStyle/>
          <a:p>
            <a:pPr algn="ctr"/>
            <a:r>
              <a:rPr lang="ru-RU" b="1" dirty="0">
                <a:solidFill>
                  <a:schemeClr val="tx1"/>
                </a:solidFill>
                <a:latin typeface="Times New Roman" panose="02020603050405020304" pitchFamily="18" charset="0"/>
                <a:cs typeface="Times New Roman" panose="02020603050405020304" pitchFamily="18" charset="0"/>
              </a:rPr>
              <a:t>Мастер-класс для педагогов</a:t>
            </a:r>
          </a:p>
          <a:p>
            <a:pPr algn="ctr"/>
            <a:r>
              <a:rPr lang="ru-RU" b="1" dirty="0" smtClean="0">
                <a:solidFill>
                  <a:schemeClr val="tx1"/>
                </a:solidFill>
                <a:latin typeface="Times New Roman" panose="02020603050405020304" pitchFamily="18" charset="0"/>
                <a:cs typeface="Times New Roman" panose="02020603050405020304" pitchFamily="18" charset="0"/>
              </a:rPr>
              <a:t>«Координационная лестница в работе с детьми»</a:t>
            </a:r>
            <a:endParaRPr lang="ru-RU" b="1" dirty="0">
              <a:solidFill>
                <a:schemeClr val="tx1"/>
              </a:solidFill>
              <a:latin typeface="Times New Roman" panose="02020603050405020304" pitchFamily="18" charset="0"/>
              <a:cs typeface="Times New Roman" panose="02020603050405020304" pitchFamily="18" charset="0"/>
            </a:endParaRPr>
          </a:p>
          <a:p>
            <a:pPr algn="ctr"/>
            <a:endParaRPr lang="ru-RU" b="1" dirty="0">
              <a:solidFill>
                <a:schemeClr val="tx1"/>
              </a:solidFill>
              <a:latin typeface="Times New Roman" panose="02020603050405020304" pitchFamily="18" charset="0"/>
              <a:cs typeface="Times New Roman" panose="02020603050405020304" pitchFamily="18" charset="0"/>
            </a:endParaRPr>
          </a:p>
          <a:p>
            <a:pPr algn="r"/>
            <a:endParaRPr lang="ru-RU" sz="1400" dirty="0" smtClean="0">
              <a:solidFill>
                <a:schemeClr val="tx1"/>
              </a:solidFill>
              <a:latin typeface="Times New Roman" panose="02020603050405020304" pitchFamily="18" charset="0"/>
              <a:cs typeface="Times New Roman" panose="02020603050405020304" pitchFamily="18" charset="0"/>
            </a:endParaRPr>
          </a:p>
          <a:p>
            <a:pPr algn="r"/>
            <a:endParaRPr lang="ru-RU" sz="1400" dirty="0">
              <a:solidFill>
                <a:schemeClr val="tx1"/>
              </a:solidFill>
              <a:latin typeface="Times New Roman" panose="02020603050405020304" pitchFamily="18" charset="0"/>
              <a:cs typeface="Times New Roman" panose="02020603050405020304" pitchFamily="18" charset="0"/>
            </a:endParaRPr>
          </a:p>
          <a:p>
            <a:pPr algn="r"/>
            <a:r>
              <a:rPr lang="ru-RU" sz="1400" dirty="0" smtClean="0">
                <a:solidFill>
                  <a:schemeClr val="tx1"/>
                </a:solidFill>
                <a:latin typeface="Times New Roman" panose="02020603050405020304" pitchFamily="18" charset="0"/>
                <a:cs typeface="Times New Roman" panose="02020603050405020304" pitchFamily="18" charset="0"/>
              </a:rPr>
              <a:t>Подготовил</a:t>
            </a:r>
            <a:r>
              <a:rPr lang="ru-RU" sz="1400" dirty="0">
                <a:solidFill>
                  <a:schemeClr val="tx1"/>
                </a:solidFill>
                <a:latin typeface="Times New Roman" panose="02020603050405020304" pitchFamily="18" charset="0"/>
                <a:cs typeface="Times New Roman" panose="02020603050405020304" pitchFamily="18" charset="0"/>
              </a:rPr>
              <a:t>: инструктор</a:t>
            </a:r>
          </a:p>
          <a:p>
            <a:pPr algn="r"/>
            <a:r>
              <a:rPr lang="ru-RU" sz="1400" dirty="0">
                <a:solidFill>
                  <a:schemeClr val="tx1"/>
                </a:solidFill>
                <a:latin typeface="Times New Roman" panose="02020603050405020304" pitchFamily="18" charset="0"/>
                <a:cs typeface="Times New Roman" panose="02020603050405020304" pitchFamily="18" charset="0"/>
              </a:rPr>
              <a:t>по физической культуре</a:t>
            </a:r>
          </a:p>
          <a:p>
            <a:pPr algn="r"/>
            <a:r>
              <a:rPr lang="ru-RU" sz="1400" dirty="0" err="1">
                <a:solidFill>
                  <a:schemeClr val="tx1"/>
                </a:solidFill>
                <a:latin typeface="Times New Roman" panose="02020603050405020304" pitchFamily="18" charset="0"/>
                <a:cs typeface="Times New Roman" panose="02020603050405020304" pitchFamily="18" charset="0"/>
              </a:rPr>
              <a:t>Карандашева</a:t>
            </a:r>
            <a:r>
              <a:rPr lang="ru-RU" sz="1400" dirty="0">
                <a:solidFill>
                  <a:schemeClr val="tx1"/>
                </a:solidFill>
                <a:latin typeface="Times New Roman" panose="02020603050405020304" pitchFamily="18" charset="0"/>
                <a:cs typeface="Times New Roman" panose="02020603050405020304" pitchFamily="18" charset="0"/>
              </a:rPr>
              <a:t> Л.С.</a:t>
            </a:r>
          </a:p>
          <a:p>
            <a:pPr algn="r"/>
            <a:endParaRPr lang="ru-RU" sz="1400" dirty="0">
              <a:solidFill>
                <a:schemeClr val="tx1"/>
              </a:solidFill>
              <a:latin typeface="Times New Roman" panose="02020603050405020304" pitchFamily="18" charset="0"/>
              <a:cs typeface="Times New Roman" panose="02020603050405020304" pitchFamily="18" charset="0"/>
            </a:endParaRPr>
          </a:p>
          <a:p>
            <a:pPr algn="ctr"/>
            <a:endParaRPr lang="ru-RU" sz="1400" dirty="0" smtClean="0">
              <a:solidFill>
                <a:schemeClr val="tx1"/>
              </a:solidFill>
              <a:latin typeface="Times New Roman" panose="02020603050405020304" pitchFamily="18" charset="0"/>
              <a:cs typeface="Times New Roman" panose="02020603050405020304" pitchFamily="18" charset="0"/>
            </a:endParaRPr>
          </a:p>
          <a:p>
            <a:pPr algn="ctr"/>
            <a:endParaRPr lang="ru-RU" sz="1400" dirty="0">
              <a:solidFill>
                <a:schemeClr val="tx1"/>
              </a:solidFill>
              <a:latin typeface="Times New Roman" panose="02020603050405020304" pitchFamily="18" charset="0"/>
              <a:cs typeface="Times New Roman" panose="02020603050405020304" pitchFamily="18" charset="0"/>
            </a:endParaRPr>
          </a:p>
          <a:p>
            <a:pPr algn="ctr"/>
            <a:endParaRPr lang="ru-RU" sz="1400" dirty="0" smtClean="0">
              <a:solidFill>
                <a:schemeClr val="tx1"/>
              </a:solidFill>
              <a:latin typeface="Times New Roman" panose="02020603050405020304" pitchFamily="18" charset="0"/>
              <a:cs typeface="Times New Roman" panose="02020603050405020304" pitchFamily="18" charset="0"/>
            </a:endParaRPr>
          </a:p>
          <a:p>
            <a:pPr algn="ctr"/>
            <a:r>
              <a:rPr lang="ru-RU" sz="1400" dirty="0" smtClean="0">
                <a:solidFill>
                  <a:schemeClr val="tx1"/>
                </a:solidFill>
                <a:latin typeface="Times New Roman" panose="02020603050405020304" pitchFamily="18" charset="0"/>
                <a:cs typeface="Times New Roman" panose="02020603050405020304" pitchFamily="18" charset="0"/>
              </a:rPr>
              <a:t>С. </a:t>
            </a:r>
            <a:r>
              <a:rPr lang="ru-RU" sz="1400" dirty="0" err="1" smtClean="0">
                <a:solidFill>
                  <a:schemeClr val="tx1"/>
                </a:solidFill>
                <a:latin typeface="Times New Roman" panose="02020603050405020304" pitchFamily="18" charset="0"/>
                <a:cs typeface="Times New Roman" panose="02020603050405020304" pitchFamily="18" charset="0"/>
              </a:rPr>
              <a:t>Каргасок</a:t>
            </a:r>
            <a:r>
              <a:rPr lang="ru-RU" sz="1400" dirty="0" smtClean="0">
                <a:solidFill>
                  <a:schemeClr val="tx1"/>
                </a:solidFill>
                <a:latin typeface="Times New Roman" panose="02020603050405020304" pitchFamily="18" charset="0"/>
                <a:cs typeface="Times New Roman" panose="02020603050405020304" pitchFamily="18" charset="0"/>
              </a:rPr>
              <a:t> 2025</a:t>
            </a:r>
            <a:endParaRPr lang="ru-RU"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58489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100584" y="-342900"/>
            <a:ext cx="11658600" cy="7091172"/>
          </a:xfrm>
          <a:prstGeom prst="rect">
            <a:avLst/>
          </a:prstGeom>
        </p:spPr>
      </p:pic>
      <p:sp>
        <p:nvSpPr>
          <p:cNvPr id="2" name="Заголовок 1"/>
          <p:cNvSpPr>
            <a:spLocks noGrp="1"/>
          </p:cNvSpPr>
          <p:nvPr>
            <p:ph type="title"/>
          </p:nvPr>
        </p:nvSpPr>
        <p:spPr>
          <a:xfrm>
            <a:off x="1655064" y="2322576"/>
            <a:ext cx="9765792" cy="3639312"/>
          </a:xfrm>
        </p:spPr>
        <p:txBody>
          <a:bodyPr>
            <a:noAutofit/>
          </a:bodyPr>
          <a:lstStyle/>
          <a:p>
            <a:r>
              <a:rPr lang="ru-RU" sz="4800" b="1" dirty="0" smtClean="0">
                <a:latin typeface="Times New Roman" panose="02020603050405020304" pitchFamily="18" charset="0"/>
                <a:cs typeface="Times New Roman" panose="02020603050405020304" pitchFamily="18" charset="0"/>
              </a:rPr>
              <a:t>Тема: «Координационная лестница в работе с детьми»</a:t>
            </a:r>
            <a:r>
              <a:rPr lang="ru-RU" sz="4800" dirty="0" smtClean="0">
                <a:latin typeface="Times New Roman" panose="02020603050405020304" pitchFamily="18" charset="0"/>
                <a:cs typeface="Times New Roman" panose="02020603050405020304" pitchFamily="18" charset="0"/>
              </a:rPr>
              <a:t/>
            </a:r>
            <a:br>
              <a:rPr lang="ru-RU" sz="4800" dirty="0" smtClean="0">
                <a:latin typeface="Times New Roman" panose="02020603050405020304" pitchFamily="18" charset="0"/>
                <a:cs typeface="Times New Roman" panose="02020603050405020304" pitchFamily="18" charset="0"/>
              </a:rPr>
            </a:br>
            <a:endParaRPr lang="ru-RU" sz="48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831850" y="5961888"/>
            <a:ext cx="10515600" cy="127762"/>
          </a:xfrm>
        </p:spPr>
        <p:txBody>
          <a:bodyPr>
            <a:normAutofit fontScale="25000" lnSpcReduction="20000"/>
          </a:bodyPr>
          <a:lstStyle/>
          <a:p>
            <a:endParaRPr lang="ru-RU" dirty="0"/>
          </a:p>
        </p:txBody>
      </p:sp>
    </p:spTree>
    <p:extLst>
      <p:ext uri="{BB962C8B-B14F-4D97-AF65-F5344CB8AC3E}">
        <p14:creationId xmlns="" xmlns:p14="http://schemas.microsoft.com/office/powerpoint/2010/main" val="2994032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4109" y="0"/>
            <a:ext cx="12200216" cy="6858000"/>
          </a:xfrm>
          <a:prstGeom prst="rect">
            <a:avLst/>
          </a:prstGeom>
        </p:spPr>
      </p:pic>
      <p:sp>
        <p:nvSpPr>
          <p:cNvPr id="2" name="Заголовок 1"/>
          <p:cNvSpPr>
            <a:spLocks noGrp="1"/>
          </p:cNvSpPr>
          <p:nvPr>
            <p:ph type="title"/>
          </p:nvPr>
        </p:nvSpPr>
        <p:spPr>
          <a:xfrm>
            <a:off x="831850" y="1709738"/>
            <a:ext cx="10515600" cy="1495279"/>
          </a:xfrm>
        </p:spPr>
        <p:txBody>
          <a:bodyPr/>
          <a:lstStyle/>
          <a:p>
            <a:r>
              <a:rPr lang="ru-RU" dirty="0" smtClean="0">
                <a:latin typeface="Times New Roman" panose="02020603050405020304" pitchFamily="18" charset="0"/>
                <a:cs typeface="Times New Roman" panose="02020603050405020304" pitchFamily="18" charset="0"/>
              </a:rPr>
              <a:t>Цель:</a:t>
            </a:r>
            <a:endParaRPr lang="ru-RU"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831850" y="3456433"/>
            <a:ext cx="10515600" cy="2633218"/>
          </a:xfrm>
        </p:spPr>
        <p:txBody>
          <a:bodyPr/>
          <a:lstStyle/>
          <a:p>
            <a:r>
              <a:rPr lang="ru-RU" dirty="0" smtClean="0">
                <a:solidFill>
                  <a:schemeClr val="tx1"/>
                </a:solidFill>
                <a:latin typeface="Times New Roman" panose="02020603050405020304" pitchFamily="18" charset="0"/>
                <a:cs typeface="Times New Roman" panose="02020603050405020304" pitchFamily="18" charset="0"/>
              </a:rPr>
              <a:t>повышение </a:t>
            </a:r>
            <a:r>
              <a:rPr lang="ru-RU" dirty="0">
                <a:solidFill>
                  <a:schemeClr val="tx1"/>
                </a:solidFill>
                <a:latin typeface="Times New Roman" panose="02020603050405020304" pitchFamily="18" charset="0"/>
                <a:cs typeface="Times New Roman" panose="02020603050405020304" pitchFamily="18" charset="0"/>
              </a:rPr>
              <a:t>уровня компетенции педагогов при использовании нового спортивного оборудования – координационно-скоростной лестницы для развития скоростных навыков, координации движения и ориентации в пространстве у детей дошкольного возраста.</a:t>
            </a:r>
          </a:p>
          <a:p>
            <a:endParaRPr lang="ru-RU" dirty="0"/>
          </a:p>
        </p:txBody>
      </p:sp>
    </p:spTree>
    <p:extLst>
      <p:ext uri="{BB962C8B-B14F-4D97-AF65-F5344CB8AC3E}">
        <p14:creationId xmlns="" xmlns:p14="http://schemas.microsoft.com/office/powerpoint/2010/main" val="1975554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0" y="2309"/>
            <a:ext cx="12192000" cy="6853381"/>
          </a:xfrm>
          <a:prstGeom prst="rect">
            <a:avLst/>
          </a:prstGeom>
        </p:spPr>
      </p:pic>
      <p:sp>
        <p:nvSpPr>
          <p:cNvPr id="2" name="Заголовок 1"/>
          <p:cNvSpPr>
            <a:spLocks noGrp="1"/>
          </p:cNvSpPr>
          <p:nvPr>
            <p:ph type="title"/>
          </p:nvPr>
        </p:nvSpPr>
        <p:spPr>
          <a:xfrm>
            <a:off x="2974108" y="1736435"/>
            <a:ext cx="8373341" cy="1330038"/>
          </a:xfrm>
        </p:spPr>
        <p:txBody>
          <a:bodyPr/>
          <a:lstStyle/>
          <a:p>
            <a:r>
              <a:rPr lang="ru-RU" dirty="0" smtClean="0"/>
              <a:t>Задачи:</a:t>
            </a:r>
            <a:endParaRPr lang="ru-RU" dirty="0"/>
          </a:p>
        </p:txBody>
      </p:sp>
      <p:sp>
        <p:nvSpPr>
          <p:cNvPr id="3" name="Текст 2"/>
          <p:cNvSpPr>
            <a:spLocks noGrp="1"/>
          </p:cNvSpPr>
          <p:nvPr>
            <p:ph type="body" idx="1"/>
          </p:nvPr>
        </p:nvSpPr>
        <p:spPr>
          <a:xfrm>
            <a:off x="2549236" y="3325091"/>
            <a:ext cx="7056582" cy="3057235"/>
          </a:xfrm>
        </p:spPr>
        <p:txBody>
          <a:bodyPr>
            <a:normAutofit lnSpcReduction="10000"/>
          </a:bodyPr>
          <a:lstStyle/>
          <a:p>
            <a:r>
              <a:rPr lang="ru-RU" sz="1900" b="1" dirty="0">
                <a:solidFill>
                  <a:schemeClr val="tx1"/>
                </a:solidFill>
                <a:latin typeface="Times New Roman" panose="02020603050405020304" pitchFamily="18" charset="0"/>
                <a:cs typeface="Times New Roman" panose="02020603050405020304" pitchFamily="18" charset="0"/>
              </a:rPr>
              <a:t>Задачи:</a:t>
            </a:r>
            <a:r>
              <a:rPr lang="ru-RU" sz="1900" dirty="0">
                <a:solidFill>
                  <a:schemeClr val="tx1"/>
                </a:solidFill>
                <a:latin typeface="Times New Roman" panose="02020603050405020304" pitchFamily="18" charset="0"/>
                <a:cs typeface="Times New Roman" panose="02020603050405020304" pitchFamily="18" charset="0"/>
              </a:rPr>
              <a:t> -достижение максимального взаимодействия и взаимопонимания педагогов в вопросах развития координационных способностей у детей дошкольного возраста;</a:t>
            </a:r>
          </a:p>
          <a:p>
            <a:r>
              <a:rPr lang="ru-RU" sz="1900" dirty="0">
                <a:solidFill>
                  <a:schemeClr val="tx1"/>
                </a:solidFill>
                <a:latin typeface="Times New Roman" panose="02020603050405020304" pitchFamily="18" charset="0"/>
                <a:cs typeface="Times New Roman" panose="02020603050405020304" pitchFamily="18" charset="0"/>
              </a:rPr>
              <a:t>-совершенствование практических умений и навыков педагогов (в ходьбе, беге в разном темпе, прыжках, с разной частотой работы ног в ограниченном пространстве), необходимых в работе с детьми при использовании координационной </a:t>
            </a:r>
            <a:r>
              <a:rPr lang="ru-RU" sz="1900" dirty="0" smtClean="0">
                <a:solidFill>
                  <a:schemeClr val="tx1"/>
                </a:solidFill>
                <a:latin typeface="Times New Roman" panose="02020603050405020304" pitchFamily="18" charset="0"/>
                <a:cs typeface="Times New Roman" panose="02020603050405020304" pitchFamily="18" charset="0"/>
              </a:rPr>
              <a:t>лестницы.</a:t>
            </a:r>
            <a:endParaRPr lang="ru-RU" sz="1900" dirty="0">
              <a:solidFill>
                <a:schemeClr val="tx1"/>
              </a:solidFill>
              <a:latin typeface="Times New Roman" panose="02020603050405020304" pitchFamily="18" charset="0"/>
              <a:cs typeface="Times New Roman" panose="02020603050405020304" pitchFamily="18" charset="0"/>
            </a:endParaRPr>
          </a:p>
          <a:p>
            <a:endParaRPr lang="ru-RU" sz="1900" dirty="0">
              <a:solidFill>
                <a:srgbClr val="FF0000"/>
              </a:solidFill>
              <a:latin typeface="Times New Roman" panose="02020603050405020304" pitchFamily="18" charset="0"/>
              <a:cs typeface="Times New Roman" panose="02020603050405020304" pitchFamily="18" charset="0"/>
            </a:endParaRPr>
          </a:p>
          <a:p>
            <a:r>
              <a:rPr lang="ru-RU" b="1" dirty="0">
                <a:solidFill>
                  <a:srgbClr val="FF0000"/>
                </a:solidFill>
              </a:rPr>
              <a:t/>
            </a:r>
            <a:br>
              <a:rPr lang="ru-RU" b="1" dirty="0">
                <a:solidFill>
                  <a:srgbClr val="FF0000"/>
                </a:solidFill>
              </a:rPr>
            </a:br>
            <a:r>
              <a:rPr lang="ru-RU" b="1" dirty="0"/>
              <a:t> </a:t>
            </a:r>
            <a:endParaRPr lang="ru-RU" dirty="0"/>
          </a:p>
          <a:p>
            <a:endParaRPr lang="ru-RU" dirty="0"/>
          </a:p>
        </p:txBody>
      </p:sp>
    </p:spTree>
    <p:extLst>
      <p:ext uri="{BB962C8B-B14F-4D97-AF65-F5344CB8AC3E}">
        <p14:creationId xmlns="" xmlns:p14="http://schemas.microsoft.com/office/powerpoint/2010/main" val="951496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0" y="0"/>
            <a:ext cx="11347450" cy="6858000"/>
          </a:xfrm>
          <a:prstGeom prst="rect">
            <a:avLst/>
          </a:prstGeom>
        </p:spPr>
      </p:pic>
      <p:sp>
        <p:nvSpPr>
          <p:cNvPr id="2" name="Заголовок 1"/>
          <p:cNvSpPr>
            <a:spLocks noGrp="1"/>
          </p:cNvSpPr>
          <p:nvPr>
            <p:ph type="title"/>
          </p:nvPr>
        </p:nvSpPr>
        <p:spPr>
          <a:xfrm>
            <a:off x="831850" y="134471"/>
            <a:ext cx="10515600" cy="80682"/>
          </a:xfrm>
        </p:spPr>
        <p:txBody>
          <a:bodyPr>
            <a:normAutofit fontScale="90000"/>
          </a:bodyPr>
          <a:lstStyle/>
          <a:p>
            <a:endParaRPr lang="ru-RU" dirty="0"/>
          </a:p>
        </p:txBody>
      </p:sp>
      <p:sp>
        <p:nvSpPr>
          <p:cNvPr id="3" name="Текст 2"/>
          <p:cNvSpPr>
            <a:spLocks noGrp="1"/>
          </p:cNvSpPr>
          <p:nvPr>
            <p:ph type="body" idx="1"/>
          </p:nvPr>
        </p:nvSpPr>
        <p:spPr/>
        <p:txBody>
          <a:bodyPr/>
          <a:lstStyle/>
          <a:p>
            <a:endParaRPr lang="ru-RU" dirty="0"/>
          </a:p>
        </p:txBody>
      </p:sp>
      <p:pic>
        <p:nvPicPr>
          <p:cNvPr id="4" name="Рисунок 3"/>
          <p:cNvPicPr>
            <a:picLocks noChangeAspect="1"/>
          </p:cNvPicPr>
          <p:nvPr/>
        </p:nvPicPr>
        <p:blipFill>
          <a:blip r:embed="rId3" cstate="email">
            <a:extLst>
              <a:ext uri="{28A0092B-C50C-407E-A947-70E740481C1C}">
                <a14:useLocalDpi xmlns="" xmlns:a14="http://schemas.microsoft.com/office/drawing/2010/main" val="0"/>
              </a:ext>
            </a:extLst>
          </a:blip>
          <a:stretch>
            <a:fillRect/>
          </a:stretch>
        </p:blipFill>
        <p:spPr>
          <a:xfrm>
            <a:off x="977153" y="527424"/>
            <a:ext cx="4357968" cy="5810624"/>
          </a:xfrm>
          <a:prstGeom prst="rect">
            <a:avLst/>
          </a:prstGeom>
        </p:spPr>
      </p:pic>
      <p:pic>
        <p:nvPicPr>
          <p:cNvPr id="5" name="Рисунок 4"/>
          <p:cNvPicPr>
            <a:picLocks noChangeAspect="1"/>
          </p:cNvPicPr>
          <p:nvPr/>
        </p:nvPicPr>
        <p:blipFill>
          <a:blip r:embed="rId4" cstate="email">
            <a:extLst>
              <a:ext uri="{28A0092B-C50C-407E-A947-70E740481C1C}">
                <a14:useLocalDpi xmlns="" xmlns:a14="http://schemas.microsoft.com/office/drawing/2010/main" val="0"/>
              </a:ext>
            </a:extLst>
          </a:blip>
          <a:stretch>
            <a:fillRect/>
          </a:stretch>
        </p:blipFill>
        <p:spPr>
          <a:xfrm>
            <a:off x="6166971" y="527424"/>
            <a:ext cx="4357969" cy="5810625"/>
          </a:xfrm>
          <a:prstGeom prst="rect">
            <a:avLst/>
          </a:prstGeom>
        </p:spPr>
      </p:pic>
    </p:spTree>
    <p:extLst>
      <p:ext uri="{BB962C8B-B14F-4D97-AF65-F5344CB8AC3E}">
        <p14:creationId xmlns="" xmlns:p14="http://schemas.microsoft.com/office/powerpoint/2010/main" val="291283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1" y="0"/>
            <a:ext cx="12265891" cy="6858000"/>
          </a:xfrm>
          <a:prstGeom prst="rect">
            <a:avLst/>
          </a:prstGeom>
        </p:spPr>
      </p:pic>
      <p:sp>
        <p:nvSpPr>
          <p:cNvPr id="2" name="Заголовок 1"/>
          <p:cNvSpPr>
            <a:spLocks noGrp="1"/>
          </p:cNvSpPr>
          <p:nvPr>
            <p:ph type="title"/>
          </p:nvPr>
        </p:nvSpPr>
        <p:spPr>
          <a:xfrm>
            <a:off x="831850" y="0"/>
            <a:ext cx="10515600" cy="159027"/>
          </a:xfrm>
        </p:spPr>
        <p:txBody>
          <a:bodyPr>
            <a:normAutofit fontScale="90000"/>
          </a:bodyPr>
          <a:lstStyle/>
          <a:p>
            <a:endParaRPr lang="ru-RU" dirty="0"/>
          </a:p>
        </p:txBody>
      </p:sp>
      <p:sp>
        <p:nvSpPr>
          <p:cNvPr id="3" name="Текст 2"/>
          <p:cNvSpPr>
            <a:spLocks noGrp="1"/>
          </p:cNvSpPr>
          <p:nvPr>
            <p:ph type="body" idx="1"/>
          </p:nvPr>
        </p:nvSpPr>
        <p:spPr>
          <a:xfrm>
            <a:off x="831850" y="785091"/>
            <a:ext cx="5301095" cy="4144718"/>
          </a:xfrm>
        </p:spPr>
        <p:txBody>
          <a:bodyPr>
            <a:normAutofit/>
          </a:bodyPr>
          <a:lstStyle/>
          <a:p>
            <a:r>
              <a:rPr lang="ru-RU" b="1" dirty="0">
                <a:solidFill>
                  <a:schemeClr val="tx1"/>
                </a:solidFill>
                <a:latin typeface="Times New Roman" panose="02020603050405020304" pitchFamily="18" charset="0"/>
                <a:cs typeface="Times New Roman" panose="02020603050405020304" pitchFamily="18" charset="0"/>
              </a:rPr>
              <a:t>Координационная лестница </a:t>
            </a:r>
            <a:r>
              <a:rPr lang="ru-RU" dirty="0">
                <a:solidFill>
                  <a:schemeClr val="tx1"/>
                </a:solidFill>
                <a:latin typeface="Times New Roman" panose="02020603050405020304" pitchFamily="18" charset="0"/>
                <a:cs typeface="Times New Roman" panose="02020603050405020304" pitchFamily="18" charset="0"/>
              </a:rPr>
              <a:t>– это тренажёр, состоящий из прочных нейлоновых лент и пластиковых реек, а также может быть сделан из подручных средств. Она позволяет развивать скоростные навыки при выполнении движений, для развития манёвренности, силы, выносливости, координации движений, укрепляет осанку детей, способствует развитию быстроты реакции, памяти, внимания, мышления и воображения.</a:t>
            </a:r>
          </a:p>
          <a:p>
            <a:endParaRPr lang="ru-RU" dirty="0"/>
          </a:p>
        </p:txBody>
      </p:sp>
      <p:pic>
        <p:nvPicPr>
          <p:cNvPr id="5" name="Рисунок 4"/>
          <p:cNvPicPr>
            <a:picLocks noChangeAspect="1"/>
          </p:cNvPicPr>
          <p:nvPr/>
        </p:nvPicPr>
        <p:blipFill>
          <a:blip r:embed="rId3" cstate="email">
            <a:extLst>
              <a:ext uri="{28A0092B-C50C-407E-A947-70E740481C1C}">
                <a14:useLocalDpi xmlns="" xmlns:a14="http://schemas.microsoft.com/office/drawing/2010/main" val="0"/>
              </a:ext>
            </a:extLst>
          </a:blip>
          <a:stretch>
            <a:fillRect/>
          </a:stretch>
        </p:blipFill>
        <p:spPr>
          <a:xfrm>
            <a:off x="5963978" y="681944"/>
            <a:ext cx="5494112" cy="5494112"/>
          </a:xfrm>
          <a:prstGeom prst="rect">
            <a:avLst/>
          </a:prstGeom>
        </p:spPr>
      </p:pic>
    </p:spTree>
    <p:extLst>
      <p:ext uri="{BB962C8B-B14F-4D97-AF65-F5344CB8AC3E}">
        <p14:creationId xmlns="" xmlns:p14="http://schemas.microsoft.com/office/powerpoint/2010/main" val="3345536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0" y="-1"/>
            <a:ext cx="12192000" cy="6858001"/>
          </a:xfrm>
          <a:prstGeom prst="rect">
            <a:avLst/>
          </a:prstGeom>
        </p:spPr>
      </p:pic>
      <p:sp>
        <p:nvSpPr>
          <p:cNvPr id="3" name="Текст 2"/>
          <p:cNvSpPr>
            <a:spLocks noGrp="1"/>
          </p:cNvSpPr>
          <p:nvPr>
            <p:ph type="body" idx="1"/>
          </p:nvPr>
        </p:nvSpPr>
        <p:spPr>
          <a:xfrm>
            <a:off x="831850" y="6043931"/>
            <a:ext cx="10515600" cy="45719"/>
          </a:xfrm>
        </p:spPr>
        <p:txBody>
          <a:bodyPr>
            <a:normAutofit fontScale="25000" lnSpcReduction="20000"/>
          </a:bodyPr>
          <a:lstStyle/>
          <a:p>
            <a:endParaRPr lang="ru-RU" dirty="0"/>
          </a:p>
        </p:txBody>
      </p:sp>
      <p:pic>
        <p:nvPicPr>
          <p:cNvPr id="4" name="Рисунок 3"/>
          <p:cNvPicPr>
            <a:picLocks noChangeAspect="1"/>
          </p:cNvPicPr>
          <p:nvPr/>
        </p:nvPicPr>
        <p:blipFill>
          <a:blip r:embed="rId3" cstate="email">
            <a:extLst>
              <a:ext uri="{28A0092B-C50C-407E-A947-70E740481C1C}">
                <a14:useLocalDpi xmlns="" xmlns:a14="http://schemas.microsoft.com/office/drawing/2010/main" val="0"/>
              </a:ext>
            </a:extLst>
          </a:blip>
          <a:stretch>
            <a:fillRect/>
          </a:stretch>
        </p:blipFill>
        <p:spPr>
          <a:xfrm>
            <a:off x="1406105" y="179812"/>
            <a:ext cx="3556359" cy="4741812"/>
          </a:xfrm>
          <a:prstGeom prst="rect">
            <a:avLst/>
          </a:prstGeom>
        </p:spPr>
      </p:pic>
      <p:pic>
        <p:nvPicPr>
          <p:cNvPr id="5" name="Рисунок 4"/>
          <p:cNvPicPr>
            <a:picLocks noChangeAspect="1"/>
          </p:cNvPicPr>
          <p:nvPr/>
        </p:nvPicPr>
        <p:blipFill>
          <a:blip r:embed="rId4" cstate="email">
            <a:extLst>
              <a:ext uri="{28A0092B-C50C-407E-A947-70E740481C1C}">
                <a14:useLocalDpi xmlns="" xmlns:a14="http://schemas.microsoft.com/office/drawing/2010/main" val="0"/>
              </a:ext>
            </a:extLst>
          </a:blip>
          <a:stretch>
            <a:fillRect/>
          </a:stretch>
        </p:blipFill>
        <p:spPr>
          <a:xfrm>
            <a:off x="7030528" y="172763"/>
            <a:ext cx="3561646" cy="4748861"/>
          </a:xfrm>
          <a:prstGeom prst="rect">
            <a:avLst/>
          </a:prstGeom>
        </p:spPr>
      </p:pic>
    </p:spTree>
    <p:extLst>
      <p:ext uri="{BB962C8B-B14F-4D97-AF65-F5344CB8AC3E}">
        <p14:creationId xmlns="" xmlns:p14="http://schemas.microsoft.com/office/powerpoint/2010/main" val="2972010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6350" y="0"/>
            <a:ext cx="12192000" cy="6858000"/>
          </a:xfrm>
          <a:prstGeom prst="rect">
            <a:avLst/>
          </a:prstGeom>
        </p:spPr>
      </p:pic>
      <p:sp>
        <p:nvSpPr>
          <p:cNvPr id="2" name="Заголовок 1"/>
          <p:cNvSpPr>
            <a:spLocks noGrp="1"/>
          </p:cNvSpPr>
          <p:nvPr>
            <p:ph type="title"/>
          </p:nvPr>
        </p:nvSpPr>
        <p:spPr>
          <a:xfrm>
            <a:off x="831850" y="646546"/>
            <a:ext cx="10515600" cy="1034472"/>
          </a:xfrm>
        </p:spPr>
        <p:txBody>
          <a:bodyPr>
            <a:normAutofit/>
          </a:bodyPr>
          <a:lstStyle/>
          <a:p>
            <a:r>
              <a:rPr lang="ru-RU" sz="3600" dirty="0" smtClean="0">
                <a:latin typeface="Times New Roman" panose="02020603050405020304" pitchFamily="18" charset="0"/>
                <a:cs typeface="Times New Roman" panose="02020603050405020304" pitchFamily="18" charset="0"/>
              </a:rPr>
              <a:t>Применение координационной лестницы:</a:t>
            </a:r>
            <a:endParaRPr lang="ru-RU" sz="36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831850" y="2050473"/>
            <a:ext cx="10515600" cy="4039177"/>
          </a:xfrm>
        </p:spPr>
        <p:txBody>
          <a:bodyPr/>
          <a:lstStyle/>
          <a:p>
            <a:r>
              <a:rPr lang="ru-RU" dirty="0">
                <a:solidFill>
                  <a:schemeClr val="tx1"/>
                </a:solidFill>
                <a:latin typeface="Times New Roman" panose="02020603050405020304" pitchFamily="18" charset="0"/>
                <a:cs typeface="Times New Roman" panose="02020603050405020304" pitchFamily="18" charset="0"/>
              </a:rPr>
              <a:t>утренняя гимнастика; занятия по физической культуре; самостоятельная деятельность детей; физкультминутки; развлечения, спортивные праздники, проведение эстафет, подвижные игры.</a:t>
            </a:r>
          </a:p>
          <a:p>
            <a:endParaRPr lang="ru-RU" dirty="0">
              <a:solidFill>
                <a:schemeClr val="tx1"/>
              </a:solidFill>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3" cstate="email">
            <a:extLst>
              <a:ext uri="{28A0092B-C50C-407E-A947-70E740481C1C}">
                <a14:useLocalDpi xmlns="" xmlns:a14="http://schemas.microsoft.com/office/drawing/2010/main" val="0"/>
              </a:ext>
            </a:extLst>
          </a:blip>
          <a:stretch>
            <a:fillRect/>
          </a:stretch>
        </p:blipFill>
        <p:spPr>
          <a:xfrm>
            <a:off x="961246" y="3101788"/>
            <a:ext cx="2687763" cy="3583684"/>
          </a:xfrm>
          <a:prstGeom prst="rect">
            <a:avLst/>
          </a:prstGeom>
        </p:spPr>
      </p:pic>
      <p:pic>
        <p:nvPicPr>
          <p:cNvPr id="7" name="Рисунок 6"/>
          <p:cNvPicPr>
            <a:picLocks noChangeAspect="1"/>
          </p:cNvPicPr>
          <p:nvPr/>
        </p:nvPicPr>
        <p:blipFill>
          <a:blip r:embed="rId4" cstate="email">
            <a:extLst>
              <a:ext uri="{28A0092B-C50C-407E-A947-70E740481C1C}">
                <a14:useLocalDpi xmlns="" xmlns:a14="http://schemas.microsoft.com/office/drawing/2010/main" val="0"/>
              </a:ext>
            </a:extLst>
          </a:blip>
          <a:stretch>
            <a:fillRect/>
          </a:stretch>
        </p:blipFill>
        <p:spPr>
          <a:xfrm>
            <a:off x="8272732" y="3101788"/>
            <a:ext cx="2683632" cy="3578176"/>
          </a:xfrm>
          <a:prstGeom prst="rect">
            <a:avLst/>
          </a:prstGeom>
        </p:spPr>
      </p:pic>
      <p:pic>
        <p:nvPicPr>
          <p:cNvPr id="8" name="Рисунок 7"/>
          <p:cNvPicPr>
            <a:picLocks noChangeAspect="1"/>
          </p:cNvPicPr>
          <p:nvPr/>
        </p:nvPicPr>
        <p:blipFill>
          <a:blip r:embed="rId5" cstate="email">
            <a:extLst>
              <a:ext uri="{28A0092B-C50C-407E-A947-70E740481C1C}">
                <a14:useLocalDpi xmlns="" xmlns:a14="http://schemas.microsoft.com/office/drawing/2010/main" val="0"/>
              </a:ext>
            </a:extLst>
          </a:blip>
          <a:stretch>
            <a:fillRect/>
          </a:stretch>
        </p:blipFill>
        <p:spPr>
          <a:xfrm>
            <a:off x="4652584" y="3106272"/>
            <a:ext cx="2703810" cy="3605080"/>
          </a:xfrm>
          <a:prstGeom prst="rect">
            <a:avLst/>
          </a:prstGeom>
        </p:spPr>
      </p:pic>
    </p:spTree>
    <p:extLst>
      <p:ext uri="{BB962C8B-B14F-4D97-AF65-F5344CB8AC3E}">
        <p14:creationId xmlns="" xmlns:p14="http://schemas.microsoft.com/office/powerpoint/2010/main" val="3459618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email">
            <a:extLst>
              <a:ext uri="{28A0092B-C50C-407E-A947-70E740481C1C}">
                <a14:useLocalDpi xmlns="" xmlns:a14="http://schemas.microsoft.com/office/drawing/2010/main" val="0"/>
              </a:ext>
            </a:extLst>
          </a:blip>
          <a:stretch>
            <a:fillRect/>
          </a:stretch>
        </p:blipFill>
        <p:spPr>
          <a:xfrm>
            <a:off x="0" y="0"/>
            <a:ext cx="12192000" cy="6851306"/>
          </a:xfrm>
          <a:prstGeom prst="rect">
            <a:avLst/>
          </a:prstGeom>
        </p:spPr>
      </p:pic>
      <p:sp>
        <p:nvSpPr>
          <p:cNvPr id="2" name="Заголовок 1"/>
          <p:cNvSpPr>
            <a:spLocks noGrp="1"/>
          </p:cNvSpPr>
          <p:nvPr>
            <p:ph type="title"/>
          </p:nvPr>
        </p:nvSpPr>
        <p:spPr>
          <a:xfrm>
            <a:off x="831850" y="6695"/>
            <a:ext cx="10515600" cy="73988"/>
          </a:xfrm>
        </p:spPr>
        <p:txBody>
          <a:bodyPr>
            <a:normAutofit fontScale="90000"/>
          </a:bodyPr>
          <a:lstStyle/>
          <a:p>
            <a:endParaRPr lang="ru-RU" dirty="0"/>
          </a:p>
        </p:txBody>
      </p:sp>
      <p:sp>
        <p:nvSpPr>
          <p:cNvPr id="3" name="Текст 2"/>
          <p:cNvSpPr>
            <a:spLocks noGrp="1"/>
          </p:cNvSpPr>
          <p:nvPr>
            <p:ph type="body" idx="1"/>
          </p:nvPr>
        </p:nvSpPr>
        <p:spPr>
          <a:xfrm>
            <a:off x="831850" y="3048001"/>
            <a:ext cx="10515600" cy="1264023"/>
          </a:xfrm>
        </p:spPr>
        <p:txBody>
          <a:bodyPr>
            <a:normAutofit/>
          </a:bodyPr>
          <a:lstStyle/>
          <a:p>
            <a:r>
              <a:rPr lang="ru-RU" sz="8000" dirty="0" smtClean="0">
                <a:solidFill>
                  <a:schemeClr val="tx1"/>
                </a:solidFill>
                <a:latin typeface="Times New Roman" panose="02020603050405020304" pitchFamily="18" charset="0"/>
                <a:cs typeface="Times New Roman" panose="02020603050405020304" pitchFamily="18" charset="0"/>
              </a:rPr>
              <a:t>Спасибо за внимание!</a:t>
            </a:r>
            <a:endParaRPr lang="ru-RU" sz="8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7591296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558</TotalTime>
  <Words>229</Words>
  <Application>Microsoft Office PowerPoint</Application>
  <PresentationFormat>Произвольный</PresentationFormat>
  <Paragraphs>27</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Муниципальное бюджетное дошкольное образовательное учреждение «Каргасокский детский сад №3»</vt:lpstr>
      <vt:lpstr>Тема: «Координационная лестница в работе с детьми» </vt:lpstr>
      <vt:lpstr>Цель:</vt:lpstr>
      <vt:lpstr>Задачи:</vt:lpstr>
      <vt:lpstr>Слайд 5</vt:lpstr>
      <vt:lpstr>Слайд 6</vt:lpstr>
      <vt:lpstr>Слайд 7</vt:lpstr>
      <vt:lpstr>Применение координационной лестницы:</vt:lpstr>
      <vt:lpstr>Слайд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Вершинина </cp:lastModifiedBy>
  <cp:revision>38</cp:revision>
  <dcterms:created xsi:type="dcterms:W3CDTF">2025-02-27T08:13:32Z</dcterms:created>
  <dcterms:modified xsi:type="dcterms:W3CDTF">2025-04-22T04:09:34Z</dcterms:modified>
</cp:coreProperties>
</file>