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9"/>
  </p:notesMasterIdLst>
  <p:sldIdLst>
    <p:sldId id="256" r:id="rId2"/>
    <p:sldId id="259" r:id="rId3"/>
    <p:sldId id="260" r:id="rId4"/>
    <p:sldId id="258" r:id="rId5"/>
    <p:sldId id="266" r:id="rId6"/>
    <p:sldId id="257" r:id="rId7"/>
    <p:sldId id="268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2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3F9DB5-8CDC-425C-9DDB-343FE4535802}" type="datetimeFigureOut">
              <a:rPr lang="ru-RU" smtClean="0"/>
              <a:pPr/>
              <a:t>28.03.2024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7DBF3C-09E5-4409-9B4D-A28C6D4CAB5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7DBF3C-09E5-4409-9B4D-A28C6D4CAB5B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9303300-C29D-42E9-9E04-6004FAF6469A}" type="datetimeFigureOut">
              <a:rPr lang="ru-RU" smtClean="0"/>
              <a:pPr/>
              <a:t>28.03.2024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745FFBA-955A-464D-9A30-EDECF8D035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03300-C29D-42E9-9E04-6004FAF6469A}" type="datetimeFigureOut">
              <a:rPr lang="ru-RU" smtClean="0"/>
              <a:pPr/>
              <a:t>28.03.2024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5FFBA-955A-464D-9A30-EDECF8D035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03300-C29D-42E9-9E04-6004FAF6469A}" type="datetimeFigureOut">
              <a:rPr lang="ru-RU" smtClean="0"/>
              <a:pPr/>
              <a:t>28.03.2024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5FFBA-955A-464D-9A30-EDECF8D035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9303300-C29D-42E9-9E04-6004FAF6469A}" type="datetimeFigureOut">
              <a:rPr lang="ru-RU" smtClean="0"/>
              <a:pPr/>
              <a:t>28.03.2024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745FFBA-955A-464D-9A30-EDECF8D0358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9303300-C29D-42E9-9E04-6004FAF6469A}" type="datetimeFigureOut">
              <a:rPr lang="ru-RU" smtClean="0"/>
              <a:pPr/>
              <a:t>28.03.2024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745FFBA-955A-464D-9A30-EDECF8D035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03300-C29D-42E9-9E04-6004FAF6469A}" type="datetimeFigureOut">
              <a:rPr lang="ru-RU" smtClean="0"/>
              <a:pPr/>
              <a:t>28.03.2024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5FFBA-955A-464D-9A30-EDECF8D0358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03300-C29D-42E9-9E04-6004FAF6469A}" type="datetimeFigureOut">
              <a:rPr lang="ru-RU" smtClean="0"/>
              <a:pPr/>
              <a:t>28.03.2024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5FFBA-955A-464D-9A30-EDECF8D0358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9303300-C29D-42E9-9E04-6004FAF6469A}" type="datetimeFigureOut">
              <a:rPr lang="ru-RU" smtClean="0"/>
              <a:pPr/>
              <a:t>28.03.2024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745FFBA-955A-464D-9A30-EDECF8D0358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03300-C29D-42E9-9E04-6004FAF6469A}" type="datetimeFigureOut">
              <a:rPr lang="ru-RU" smtClean="0"/>
              <a:pPr/>
              <a:t>28.03.2024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5FFBA-955A-464D-9A30-EDECF8D035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9303300-C29D-42E9-9E04-6004FAF6469A}" type="datetimeFigureOut">
              <a:rPr lang="ru-RU" smtClean="0"/>
              <a:pPr/>
              <a:t>28.03.2024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745FFBA-955A-464D-9A30-EDECF8D0358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9303300-C29D-42E9-9E04-6004FAF6469A}" type="datetimeFigureOut">
              <a:rPr lang="ru-RU" smtClean="0"/>
              <a:pPr/>
              <a:t>28.03.2024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745FFBA-955A-464D-9A30-EDECF8D0358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9303300-C29D-42E9-9E04-6004FAF6469A}" type="datetimeFigureOut">
              <a:rPr lang="ru-RU" smtClean="0"/>
              <a:pPr/>
              <a:t>28.03.2024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745FFBA-955A-464D-9A30-EDECF8D0358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772400" cy="3744416"/>
          </a:xfrm>
        </p:spPr>
        <p:txBody>
          <a:bodyPr>
            <a:noAutofit/>
          </a:bodyPr>
          <a:lstStyle/>
          <a:p>
            <a:pPr algn="ctr"/>
            <a:r>
              <a:rPr lang="ru-RU" sz="1800" i="1" dirty="0" smtClean="0">
                <a:solidFill>
                  <a:schemeClr val="tx1"/>
                </a:solidFill>
              </a:rPr>
              <a:t>“</a:t>
            </a:r>
            <a:r>
              <a:rPr lang="ru-RU" sz="1800" i="1" dirty="0" smtClean="0">
                <a:solidFill>
                  <a:schemeClr val="accent2">
                    <a:lumMod val="50000"/>
                  </a:schemeClr>
                </a:solidFill>
              </a:rPr>
              <a:t>Образование уменьшает число опасностей, угрожающих нашей жизни, уменьшает число причин страха и, давая возможность измерить опасность и определить ее последствия, уменьшает напряженность страха ввиду этих опасностей”.</a:t>
            </a:r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18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</a:rPr>
              <a:t>                                                                                         </a:t>
            </a:r>
            <a:r>
              <a:rPr lang="ru-RU" sz="1800" i="1" dirty="0" smtClean="0">
                <a:solidFill>
                  <a:schemeClr val="accent2">
                    <a:lumMod val="50000"/>
                  </a:schemeClr>
                </a:solidFill>
              </a:rPr>
              <a:t>К.Д.Ушинский</a:t>
            </a:r>
            <a:br>
              <a:rPr lang="ru-RU" sz="1800" i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000" i="1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2000" i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20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«Формирование основ безопасного поведения на дороге»</a:t>
            </a:r>
            <a:br>
              <a:rPr lang="ru-RU" sz="20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000" i="1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2000" i="1" dirty="0" smtClean="0">
                <a:solidFill>
                  <a:schemeClr val="accent2">
                    <a:lumMod val="50000"/>
                  </a:schemeClr>
                </a:solidFill>
              </a:rPr>
            </a:br>
            <a:endParaRPr lang="ru-RU" sz="20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55976" y="5003322"/>
            <a:ext cx="4102224" cy="1522022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Воспитатель: Серякова Н.А.</a:t>
            </a:r>
          </a:p>
          <a:p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МБДОУ д/с №3 </a:t>
            </a:r>
          </a:p>
          <a:p>
            <a:r>
              <a:rPr lang="ru-RU" sz="2000" b="1" dirty="0" err="1" smtClean="0">
                <a:solidFill>
                  <a:schemeClr val="accent2">
                    <a:lumMod val="50000"/>
                  </a:schemeClr>
                </a:solidFill>
              </a:rPr>
              <a:t>с.Каргасок</a:t>
            </a:r>
            <a:endParaRPr lang="ru-RU" sz="20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  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2024г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60648"/>
            <a:ext cx="8352928" cy="5400600"/>
          </a:xfrm>
        </p:spPr>
        <p:txBody>
          <a:bodyPr>
            <a:normAutofit/>
          </a:bodyPr>
          <a:lstStyle/>
          <a:p>
            <a:pPr marL="0" indent="0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Проблема безопасности жизнедеятельности человека в современных условиях –одна из актуальных.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Ее содержание направленно на достижение целей формирования основ безопасности собственной жизнедеятельности и формирование предпосылок через решение следующих задач:</a:t>
            </a:r>
            <a:b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Передачу детям знаний о правилах безопасности дорожного движения в качестве пешехода и пассажира транспортного средства;</a:t>
            </a:r>
            <a:b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-Формирование осторожного и осмотрительного отношения к потенциально опасным для человека ситуациям.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Одна из главных 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задач 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работе с дошкольниками</a:t>
            </a:r>
            <a:b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обучение правилам безопасности и привитие навыков правильных действий знание 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соблюдение безопасных требований .</a:t>
            </a:r>
            <a:b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Только тогда становятся естественными в поведении человека, когда они привиты с детства.</a:t>
            </a:r>
            <a:b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7395592" cy="4104456"/>
          </a:xfrm>
        </p:spPr>
        <p:txBody>
          <a:bodyPr>
            <a:normAutofit fontScale="90000"/>
          </a:bodyPr>
          <a:lstStyle/>
          <a:p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</a:rPr>
              <a:t>Для решения этих задач необходимо: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• 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Оказывать воспитывающее и обучающее воздействие на детей и в свободной деятельности;</a:t>
            </a:r>
            <a:b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• Организовывать проблемные и игровые ситуации, обеспечивающие развивающее взаимодействие детей между собой;</a:t>
            </a:r>
            <a:b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• Создавать развивающую предметно-игровую среду, побуждающую использовать знакомые правила в самостоятельной и совместной деятельности взрослых с детьми.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3528" y="548680"/>
            <a:ext cx="784887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/>
              <a:t>                            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Критерии безопасности</a:t>
            </a:r>
          </a:p>
          <a:p>
            <a:pPr algn="just"/>
            <a:endParaRPr lang="ru-RU" sz="24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-Безопасность на дорогах (развитие наблюдательности, ориентировки в помещении и на участке д/с, знакомство с понятиями «Улица», «Дорога», «Перекресток», и элементарными правилами поведения на улице знакомство с видами транспорта и их назначением, знакомство со знаками дорожного движения, культура поведения в общественном транспорте. Расширение представлений о ГИБДД</a:t>
            </a:r>
          </a:p>
          <a:p>
            <a:pPr algn="just"/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-Безопасность собственной жизнедеятельности. Рассказы о ситуациях опасных для жизни и здоровья, освоения правила езды на велосипеде, </a:t>
            </a:r>
            <a:r>
              <a:rPr lang="ru-RU" sz="2400" dirty="0" err="1" smtClean="0">
                <a:solidFill>
                  <a:schemeClr val="accent2">
                    <a:lumMod val="50000"/>
                  </a:schemeClr>
                </a:solidFill>
              </a:rPr>
              <a:t>гироскуторе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, самокате.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7323584" cy="5040560"/>
          </a:xfrm>
        </p:spPr>
        <p:txBody>
          <a:bodyPr>
            <a:normAutofit fontScale="90000"/>
          </a:bodyPr>
          <a:lstStyle/>
          <a:p>
            <a:r>
              <a:rPr lang="ru-RU" sz="2200" b="1" dirty="0" smtClean="0">
                <a:solidFill>
                  <a:schemeClr val="accent2">
                    <a:lumMod val="50000"/>
                  </a:schemeClr>
                </a:solidFill>
              </a:rPr>
              <a:t>Что должен знать ребенок дошкольного</a:t>
            </a:r>
            <a:br>
              <a:rPr lang="ru-RU" sz="22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200" b="1" dirty="0" smtClean="0">
                <a:solidFill>
                  <a:schemeClr val="accent2">
                    <a:lumMod val="50000"/>
                  </a:schemeClr>
                </a:solidFill>
              </a:rPr>
              <a:t>        возраста о безопасности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 </a:t>
            </a:r>
            <a:b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</a:rPr>
              <a:t>Обучение навыкам безопасного поведения дошкольников  можно разделить на два периода. </a:t>
            </a:r>
            <a:br>
              <a:rPr lang="ru-RU" sz="22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200" i="1" dirty="0" smtClean="0">
                <a:solidFill>
                  <a:schemeClr val="accent1">
                    <a:lumMod val="75000"/>
                  </a:schemeClr>
                </a:solidFill>
              </a:rPr>
              <a:t>первый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</a:rPr>
              <a:t> — это дети 3—5 лет (младшая и средняя группа),</a:t>
            </a:r>
            <a:br>
              <a:rPr lang="ru-RU" sz="22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200" i="1" dirty="0" smtClean="0">
                <a:solidFill>
                  <a:schemeClr val="accent1">
                    <a:lumMod val="75000"/>
                  </a:schemeClr>
                </a:solidFill>
              </a:rPr>
              <a:t>второй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</a:rPr>
              <a:t> — дети 5—7 лет (старшая и подготовительная группа).</a:t>
            </a:r>
            <a:br>
              <a:rPr lang="ru-RU" sz="22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200" i="1" dirty="0" smtClean="0">
                <a:solidFill>
                  <a:schemeClr val="accent1">
                    <a:lumMod val="75000"/>
                  </a:schemeClr>
                </a:solidFill>
              </a:rPr>
              <a:t>Первый период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</a:rPr>
              <a:t> — это период впитывания и накопления знаний. В этом возрасте у детей наблюдается повышенная восприимчивость, впечатлительность, любознательность. Осуществление работы с детьми данного возрастного периода должно быть направлено на накопление первичных знаний об опасностях и поведения в них. </a:t>
            </a:r>
            <a:br>
              <a:rPr lang="ru-RU" sz="2200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ru-RU" sz="2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611560" y="274638"/>
            <a:ext cx="6856040" cy="114300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Взаимодействие детского сада с</a:t>
            </a:r>
            <a:b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семьей</a:t>
            </a:r>
            <a:endParaRPr lang="ru-RU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179512" y="1700808"/>
            <a:ext cx="7288088" cy="4773017"/>
          </a:xfrm>
        </p:spPr>
        <p:txBody>
          <a:bodyPr>
            <a:normAutofit/>
          </a:bodyPr>
          <a:lstStyle/>
          <a:p>
            <a:pPr algn="just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Информирование родителей о ходе образовательного процесса: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дни открытых дверей, индивидуальные и групповые консультации, родительские собрания, оформление стендов, выставки детского творчества, праздники.</a:t>
            </a:r>
          </a:p>
          <a:p>
            <a:pPr algn="just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Совместная деятельность: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привлечение родителей к провидению праздников, прогулок, участие в исследовательской и проектной деятельности.</a:t>
            </a:r>
          </a:p>
          <a:p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7467600" cy="1411560"/>
          </a:xfrm>
        </p:spPr>
        <p:txBody>
          <a:bodyPr>
            <a:noAutofit/>
          </a:bodyPr>
          <a:lstStyle/>
          <a:p>
            <a:pPr algn="ctr"/>
            <a:r>
              <a:rPr lang="ru-RU" sz="1400" b="1" dirty="0">
                <a:solidFill>
                  <a:srgbClr val="FF0000"/>
                </a:solidFill>
              </a:rPr>
              <a:t>Безопасности формула есть:</a:t>
            </a:r>
            <a:br>
              <a:rPr lang="ru-RU" sz="1400" b="1" dirty="0">
                <a:solidFill>
                  <a:srgbClr val="FF0000"/>
                </a:solidFill>
              </a:rPr>
            </a:br>
            <a:r>
              <a:rPr lang="ru-RU" sz="1400" b="1" dirty="0">
                <a:solidFill>
                  <a:srgbClr val="FF0000"/>
                </a:solidFill>
              </a:rPr>
              <a:t>Надо видеть, предвидеть, учесть.</a:t>
            </a:r>
            <a:br>
              <a:rPr lang="ru-RU" sz="1400" b="1" dirty="0">
                <a:solidFill>
                  <a:srgbClr val="FF0000"/>
                </a:solidFill>
              </a:rPr>
            </a:br>
            <a:r>
              <a:rPr lang="ru-RU" sz="1400" b="1" dirty="0">
                <a:solidFill>
                  <a:srgbClr val="FF0000"/>
                </a:solidFill>
              </a:rPr>
              <a:t>Но возможно - всё избежать,</a:t>
            </a:r>
            <a:br>
              <a:rPr lang="ru-RU" sz="1400" b="1" dirty="0">
                <a:solidFill>
                  <a:srgbClr val="FF0000"/>
                </a:solidFill>
              </a:rPr>
            </a:br>
            <a:r>
              <a:rPr lang="ru-RU" sz="1400" b="1" dirty="0">
                <a:solidFill>
                  <a:srgbClr val="FF0000"/>
                </a:solidFill>
              </a:rPr>
              <a:t>А где надо – на помощь позвать.</a:t>
            </a:r>
            <a:br>
              <a:rPr lang="ru-RU" sz="1400" b="1" dirty="0">
                <a:solidFill>
                  <a:srgbClr val="FF0000"/>
                </a:solidFill>
              </a:rPr>
            </a:br>
            <a:r>
              <a:rPr lang="ru-RU" sz="1400" b="1" dirty="0">
                <a:solidFill>
                  <a:srgbClr val="FF0000"/>
                </a:solidFill>
              </a:rPr>
              <a:t>Т.Г. </a:t>
            </a:r>
            <a:r>
              <a:rPr lang="ru-RU" sz="1400" b="1" dirty="0" err="1">
                <a:solidFill>
                  <a:srgbClr val="FF0000"/>
                </a:solidFill>
              </a:rPr>
              <a:t>Хромцова</a:t>
            </a:r>
            <a:r>
              <a:rPr lang="ru-RU" sz="1400" b="1" dirty="0">
                <a:solidFill>
                  <a:srgbClr val="FF0000"/>
                </a:solidFill>
              </a:rPr>
              <a:t/>
            </a:r>
            <a:br>
              <a:rPr lang="ru-RU" sz="1400" b="1" dirty="0">
                <a:solidFill>
                  <a:srgbClr val="FF0000"/>
                </a:solidFill>
              </a:rPr>
            </a:br>
            <a:endParaRPr lang="ru-RU" sz="1400" dirty="0">
              <a:solidFill>
                <a:srgbClr val="FF0000"/>
              </a:solidFill>
            </a:endParaRPr>
          </a:p>
        </p:txBody>
      </p:sp>
      <p:pic>
        <p:nvPicPr>
          <p:cNvPr id="5" name="Объект 10"/>
          <p:cNvPicPr>
            <a:picLocks noGrp="1" noChangeAspect="1"/>
          </p:cNvPicPr>
          <p:nvPr>
            <p:ph sz="quarter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7116" y="1943100"/>
            <a:ext cx="2917767" cy="3886200"/>
          </a:xfrm>
          <a:prstGeom prst="rect">
            <a:avLst/>
          </a:prstGeom>
        </p:spPr>
      </p:pic>
      <p:pic>
        <p:nvPicPr>
          <p:cNvPr id="6" name="Объект 8"/>
          <p:cNvPicPr>
            <a:picLocks noGrp="1" noChangeAspect="1"/>
          </p:cNvPicPr>
          <p:nvPr>
            <p:ph sz="quarter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40291" y="1943100"/>
            <a:ext cx="2917767" cy="3886200"/>
          </a:xfrm>
        </p:spPr>
      </p:pic>
    </p:spTree>
    <p:extLst>
      <p:ext uri="{BB962C8B-B14F-4D97-AF65-F5344CB8AC3E}">
        <p14:creationId xmlns:p14="http://schemas.microsoft.com/office/powerpoint/2010/main" xmlns="" val="14414570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164</TotalTime>
  <Words>208</Words>
  <Application>Microsoft Office PowerPoint</Application>
  <PresentationFormat>Экран (4:3)</PresentationFormat>
  <Paragraphs>17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Эркер</vt:lpstr>
      <vt:lpstr>“Образование уменьшает число опасностей, угрожающих нашей жизни, уменьшает число причин страха и, давая возможность измерить опасность и определить ее последствия, уменьшает напряженность страха ввиду этих опасностей”.                                                                                          К.Д.Ушинский   «Формирование основ безопасного поведения на дороге»  </vt:lpstr>
      <vt:lpstr>Проблема безопасности жизнедеятельности человека в современных условиях –одна из актуальных.  Ее содержание направленно на достижение целей формирования основ безопасности собственной жизнедеятельности и формирование предпосылок через решение следующих задач: -Передачу детям знаний о правилах безопасности дорожного движения в качестве пешехода и пассажира транспортного средства; -Формирование осторожного и осмотрительного отношения к потенциально опасным для человека ситуациям.  Одна из главных задач в работе с дошкольниками - обучение правилам безопасности и привитие навыков правильных действий знание и соблюдение безопасных требований . Только тогда становятся естественными в поведении человека, когда они привиты с детства.  </vt:lpstr>
      <vt:lpstr>Для решения этих задач необходимо: • Оказывать воспитывающее и обучающее воздействие на детей и в свободной деятельности; • Организовывать проблемные и игровые ситуации, обеспечивающие развивающее взаимодействие детей между собой; • Создавать развивающую предметно-игровую среду, побуждающую использовать знакомые правила в самостоятельной и совместной деятельности взрослых с детьми. </vt:lpstr>
      <vt:lpstr>Слайд 4</vt:lpstr>
      <vt:lpstr>Что должен знать ребенок дошкольного         возраста о безопасности   Обучение навыкам безопасного поведения дошкольников  можно разделить на два периода.  первый — это дети 3—5 лет (младшая и средняя группа), второй — дети 5—7 лет (старшая и подготовительная группа). Первый период — это период впитывания и накопления знаний. В этом возрасте у детей наблюдается повышенная восприимчивость, впечатлительность, любознательность. Осуществление работы с детьми данного возрастного периода должно быть направлено на накопление первичных знаний об опасностях и поведения в них.  </vt:lpstr>
      <vt:lpstr>    Взаимодействие детского сада с                              семьей</vt:lpstr>
      <vt:lpstr>Безопасности формула есть: Надо видеть, предвидеть, учесть. Но возможно - всё избежать, А где надо – на помощь позвать. Т.Г. Хромцова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“Образование уменьшает число опасностей, угрожающих нашей жизни, уменьшает число причин страха и, давая возможность измерить опасность и определить ее последствия, уменьшает напряженность страха ввиду этих опасностей”.                                                                                          К.Д.Ушинский</dc:title>
  <dc:creator>Admin</dc:creator>
  <cp:lastModifiedBy>New</cp:lastModifiedBy>
  <cp:revision>19</cp:revision>
  <dcterms:created xsi:type="dcterms:W3CDTF">2015-11-28T16:28:49Z</dcterms:created>
  <dcterms:modified xsi:type="dcterms:W3CDTF">2024-03-28T05:17:47Z</dcterms:modified>
</cp:coreProperties>
</file>