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32"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24.04.2024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24.04.2024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24.04.2024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24.04.2024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24.04.2024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24.04.2024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24.04.2024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24.04.2024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24.04.2024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24.04.2024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24.04.2024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24.04.2024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descr="C:\Users\Андрей\Desktop\резина\1641204678_11-abrakadabra-fun-p-fon-dlya-prezentatsii-teatralizovannaya-de-14.jpg"/>
          <p:cNvPicPr>
            <a:picLocks noChangeAspect="1" noChangeArrowheads="1"/>
          </p:cNvPicPr>
          <p:nvPr/>
        </p:nvPicPr>
        <p:blipFill>
          <a:blip r:embed="rId2" cstate="email"/>
          <a:srcRect/>
          <a:stretch>
            <a:fillRect/>
          </a:stretch>
        </p:blipFill>
        <p:spPr bwMode="auto">
          <a:xfrm>
            <a:off x="0" y="0"/>
            <a:ext cx="9144000" cy="6858000"/>
          </a:xfrm>
          <a:prstGeom prst="rect">
            <a:avLst/>
          </a:prstGeom>
          <a:noFill/>
        </p:spPr>
      </p:pic>
      <p:sp>
        <p:nvSpPr>
          <p:cNvPr id="1027" name="Rectangle 3"/>
          <p:cNvSpPr>
            <a:spLocks noChangeArrowheads="1"/>
          </p:cNvSpPr>
          <p:nvPr/>
        </p:nvSpPr>
        <p:spPr bwMode="auto">
          <a:xfrm>
            <a:off x="0" y="2448453"/>
            <a:ext cx="9144000" cy="15388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eaLnBrk="0" fontAlgn="base" hangingPunct="0">
              <a:spcBef>
                <a:spcPct val="0"/>
              </a:spcBef>
              <a:spcAft>
                <a:spcPct val="0"/>
              </a:spcAft>
            </a:pPr>
            <a:r>
              <a:rPr kumimoji="0" lang="ru-RU" sz="28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«Заяц – портной»</a:t>
            </a:r>
          </a:p>
          <a:p>
            <a:pPr algn="ctr" eaLnBrk="0" fontAlgn="base" hangingPunct="0">
              <a:spcBef>
                <a:spcPct val="0"/>
              </a:spcBef>
              <a:spcAft>
                <a:spcPct val="0"/>
              </a:spcAft>
            </a:pPr>
            <a:r>
              <a:rPr lang="ru-RU" sz="2400" b="1" i="1" dirty="0" smtClean="0">
                <a:latin typeface="Arial" pitchFamily="34" charset="0"/>
                <a:ea typeface="Times New Roman" pitchFamily="18" charset="0"/>
                <a:cs typeface="Arial" pitchFamily="34" charset="0"/>
              </a:rPr>
              <a:t> Театрализация сказки М. </a:t>
            </a:r>
            <a:r>
              <a:rPr lang="ru-RU" sz="2400" b="1" i="1" dirty="0" err="1" smtClean="0">
                <a:latin typeface="Arial" pitchFamily="34" charset="0"/>
                <a:ea typeface="Times New Roman" pitchFamily="18" charset="0"/>
                <a:cs typeface="Arial" pitchFamily="34" charset="0"/>
              </a:rPr>
              <a:t>Картушиной</a:t>
            </a:r>
            <a:r>
              <a:rPr lang="ru-RU" sz="2400" b="1" i="1" dirty="0" smtClean="0">
                <a:latin typeface="Arial" pitchFamily="34" charset="0"/>
                <a:ea typeface="Times New Roman" pitchFamily="18" charset="0"/>
                <a:cs typeface="Arial" pitchFamily="34" charset="0"/>
              </a:rPr>
              <a:t>. </a:t>
            </a:r>
          </a:p>
          <a:p>
            <a:pPr algn="ctr" eaLnBrk="0" fontAlgn="base" hangingPunct="0">
              <a:spcBef>
                <a:spcPct val="0"/>
              </a:spcBef>
              <a:spcAft>
                <a:spcPct val="0"/>
              </a:spcAft>
            </a:pPr>
            <a:r>
              <a:rPr lang="ru-RU" sz="2400" b="1" i="1" dirty="0" smtClean="0">
                <a:latin typeface="Arial" pitchFamily="34" charset="0"/>
                <a:ea typeface="Times New Roman" pitchFamily="18" charset="0"/>
                <a:cs typeface="Arial" pitchFamily="34" charset="0"/>
              </a:rPr>
              <a:t>Подготовительная группа.</a:t>
            </a:r>
            <a:endParaRPr lang="ru-RU" sz="2400" b="1" dirty="0" smtClean="0">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Прямоугольник 5"/>
          <p:cNvSpPr/>
          <p:nvPr/>
        </p:nvSpPr>
        <p:spPr>
          <a:xfrm>
            <a:off x="0" y="908720"/>
            <a:ext cx="9144000" cy="923330"/>
          </a:xfrm>
          <a:prstGeom prst="rect">
            <a:avLst/>
          </a:prstGeom>
        </p:spPr>
        <p:txBody>
          <a:bodyPr wrap="square">
            <a:spAutoFit/>
          </a:bodyPr>
          <a:lstStyle/>
          <a:p>
            <a:pPr algn="ctr"/>
            <a:r>
              <a:rPr lang="ru-RU" b="1" dirty="0" smtClean="0">
                <a:cs typeface="Times New Roman" pitchFamily="18" charset="0"/>
              </a:rPr>
              <a:t>Муниципальное бюджетное дошкольное </a:t>
            </a:r>
          </a:p>
          <a:p>
            <a:pPr algn="ctr"/>
            <a:r>
              <a:rPr lang="ru-RU" b="1" dirty="0" smtClean="0">
                <a:cs typeface="Times New Roman" pitchFamily="18" charset="0"/>
              </a:rPr>
              <a:t>образовательное учреждение</a:t>
            </a:r>
          </a:p>
          <a:p>
            <a:pPr algn="ctr"/>
            <a:r>
              <a:rPr lang="ru-RU" b="1" dirty="0" smtClean="0">
                <a:cs typeface="Times New Roman" pitchFamily="18" charset="0"/>
              </a:rPr>
              <a:t> «</a:t>
            </a:r>
            <a:r>
              <a:rPr lang="ru-RU" b="1" dirty="0" err="1" smtClean="0">
                <a:cs typeface="Times New Roman" pitchFamily="18" charset="0"/>
              </a:rPr>
              <a:t>Каргасокский</a:t>
            </a:r>
            <a:r>
              <a:rPr lang="ru-RU" b="1" dirty="0" smtClean="0">
                <a:cs typeface="Times New Roman" pitchFamily="18" charset="0"/>
              </a:rPr>
              <a:t> детский сад №3»</a:t>
            </a:r>
            <a:endParaRPr lang="ru-RU" dirty="0">
              <a:cs typeface="Times New Roman" pitchFamily="18" charset="0"/>
            </a:endParaRPr>
          </a:p>
        </p:txBody>
      </p:sp>
      <p:sp>
        <p:nvSpPr>
          <p:cNvPr id="7" name="Прямоугольник 6"/>
          <p:cNvSpPr/>
          <p:nvPr/>
        </p:nvSpPr>
        <p:spPr>
          <a:xfrm>
            <a:off x="6156176" y="4509120"/>
            <a:ext cx="2736304" cy="646331"/>
          </a:xfrm>
          <a:prstGeom prst="rect">
            <a:avLst/>
          </a:prstGeom>
        </p:spPr>
        <p:txBody>
          <a:bodyPr wrap="square">
            <a:spAutoFit/>
          </a:bodyPr>
          <a:lstStyle/>
          <a:p>
            <a:pPr algn="r"/>
            <a:r>
              <a:rPr lang="ru-RU" dirty="0" smtClean="0">
                <a:cs typeface="Times New Roman" pitchFamily="18" charset="0"/>
              </a:rPr>
              <a:t>Выполнил воспитатель </a:t>
            </a:r>
            <a:r>
              <a:rPr lang="ru-RU" dirty="0" err="1" smtClean="0">
                <a:cs typeface="Times New Roman" pitchFamily="18" charset="0"/>
              </a:rPr>
              <a:t>Жирнова</a:t>
            </a:r>
            <a:r>
              <a:rPr lang="ru-RU" dirty="0" smtClean="0">
                <a:cs typeface="Times New Roman" pitchFamily="18" charset="0"/>
              </a:rPr>
              <a:t> Ю.А.</a:t>
            </a:r>
            <a:endParaRPr lang="ru-RU" dirty="0">
              <a:cs typeface="Times New Roman" pitchFamily="18" charset="0"/>
            </a:endParaRPr>
          </a:p>
        </p:txBody>
      </p:sp>
      <p:sp>
        <p:nvSpPr>
          <p:cNvPr id="8" name="Прямоугольник 7"/>
          <p:cNvSpPr/>
          <p:nvPr/>
        </p:nvSpPr>
        <p:spPr>
          <a:xfrm>
            <a:off x="0" y="6309320"/>
            <a:ext cx="9144000" cy="369332"/>
          </a:xfrm>
          <a:prstGeom prst="rect">
            <a:avLst/>
          </a:prstGeom>
        </p:spPr>
        <p:txBody>
          <a:bodyPr wrap="square">
            <a:spAutoFit/>
          </a:bodyPr>
          <a:lstStyle/>
          <a:p>
            <a:pPr algn="ctr"/>
            <a:r>
              <a:rPr lang="ru-RU" dirty="0" err="1" smtClean="0">
                <a:cs typeface="Times New Roman" pitchFamily="18" charset="0"/>
              </a:rPr>
              <a:t>Каргасок</a:t>
            </a:r>
            <a:r>
              <a:rPr lang="ru-RU" dirty="0" smtClean="0">
                <a:cs typeface="Times New Roman" pitchFamily="18" charset="0"/>
              </a:rPr>
              <a:t> 2024г.</a:t>
            </a:r>
            <a:endParaRPr lang="ru-RU" dirty="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descr="C:\Users\Андрей\Desktop\резина\1641204678_11-abrakadabra-fun-p-fon-dlya-prezentatsii-teatralizovannaya-de-14.jpg"/>
          <p:cNvPicPr>
            <a:picLocks noChangeAspect="1" noChangeArrowheads="1"/>
          </p:cNvPicPr>
          <p:nvPr/>
        </p:nvPicPr>
        <p:blipFill>
          <a:blip r:embed="rId2" cstate="email"/>
          <a:srcRect/>
          <a:stretch>
            <a:fillRect/>
          </a:stretch>
        </p:blipFill>
        <p:spPr bwMode="auto">
          <a:xfrm>
            <a:off x="0" y="0"/>
            <a:ext cx="9144000" cy="6858000"/>
          </a:xfrm>
          <a:prstGeom prst="rect">
            <a:avLst/>
          </a:prstGeom>
          <a:noFill/>
        </p:spPr>
      </p:pic>
      <p:sp>
        <p:nvSpPr>
          <p:cNvPr id="5" name="Прямоугольник 4"/>
          <p:cNvSpPr/>
          <p:nvPr/>
        </p:nvSpPr>
        <p:spPr>
          <a:xfrm>
            <a:off x="0" y="2852936"/>
            <a:ext cx="9144000" cy="1200329"/>
          </a:xfrm>
          <a:prstGeom prst="rect">
            <a:avLst/>
          </a:prstGeom>
        </p:spPr>
        <p:txBody>
          <a:bodyPr wrap="square">
            <a:spAutoFit/>
          </a:bodyPr>
          <a:lstStyle/>
          <a:p>
            <a:pPr algn="ctr"/>
            <a:r>
              <a:rPr lang="ru-RU" sz="2400" dirty="0" smtClean="0"/>
              <a:t>Заяц - просто молодец!</a:t>
            </a:r>
            <a:br>
              <a:rPr lang="ru-RU" sz="2400" dirty="0" smtClean="0"/>
            </a:br>
            <a:r>
              <a:rPr lang="ru-RU" sz="2400" dirty="0" smtClean="0"/>
              <a:t>Тут и сказочке конец!</a:t>
            </a:r>
            <a:br>
              <a:rPr lang="ru-RU" sz="2400" dirty="0" smtClean="0"/>
            </a:br>
            <a:endParaRPr lang="ru-RU"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descr="C:\Users\Андрей\Desktop\резина\1641204678_11-abrakadabra-fun-p-fon-dlya-prezentatsii-teatralizovannaya-de-14.jpg"/>
          <p:cNvPicPr>
            <a:picLocks noChangeAspect="1" noChangeArrowheads="1"/>
          </p:cNvPicPr>
          <p:nvPr/>
        </p:nvPicPr>
        <p:blipFill>
          <a:blip r:embed="rId2" cstate="email"/>
          <a:srcRect/>
          <a:stretch>
            <a:fillRect/>
          </a:stretch>
        </p:blipFill>
        <p:spPr bwMode="auto">
          <a:xfrm>
            <a:off x="0" y="0"/>
            <a:ext cx="9144000" cy="6858000"/>
          </a:xfrm>
          <a:prstGeom prst="rect">
            <a:avLst/>
          </a:prstGeom>
          <a:noFill/>
        </p:spPr>
      </p:pic>
      <p:sp>
        <p:nvSpPr>
          <p:cNvPr id="5" name="Прямоугольник 4"/>
          <p:cNvSpPr/>
          <p:nvPr/>
        </p:nvSpPr>
        <p:spPr>
          <a:xfrm>
            <a:off x="1259632" y="1628800"/>
            <a:ext cx="7344816" cy="2677656"/>
          </a:xfrm>
          <a:prstGeom prst="rect">
            <a:avLst/>
          </a:prstGeom>
        </p:spPr>
        <p:txBody>
          <a:bodyPr wrap="square">
            <a:spAutoFit/>
          </a:bodyPr>
          <a:lstStyle/>
          <a:p>
            <a:r>
              <a:rPr lang="ru-RU" sz="2400" b="1" dirty="0" smtClean="0"/>
              <a:t>   Театрализованная деятельность</a:t>
            </a:r>
            <a:r>
              <a:rPr lang="ru-RU" sz="2400" dirty="0" smtClean="0"/>
              <a:t> - самый распространённый вид детского творчества. Она формирует опыт социальных навыков поведения благодаря тому, что каждое литературное произведение или сказка для детей дошкольного возраста всегда имеют нравственную направленность (дружба, доброта, честность, смелость и др.). </a:t>
            </a:r>
            <a:endParaRPr lang="ru-RU"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descr="C:\Users\Андрей\Desktop\резина\1641204678_11-abrakadabra-fun-p-fon-dlya-prezentatsii-teatralizovannaya-de-14.jpg"/>
          <p:cNvPicPr>
            <a:picLocks noChangeAspect="1" noChangeArrowheads="1"/>
          </p:cNvPicPr>
          <p:nvPr/>
        </p:nvPicPr>
        <p:blipFill>
          <a:blip r:embed="rId2" cstate="email"/>
          <a:srcRect/>
          <a:stretch>
            <a:fillRect/>
          </a:stretch>
        </p:blipFill>
        <p:spPr bwMode="auto">
          <a:xfrm>
            <a:off x="0" y="0"/>
            <a:ext cx="9144000" cy="6858000"/>
          </a:xfrm>
          <a:prstGeom prst="rect">
            <a:avLst/>
          </a:prstGeom>
          <a:noFill/>
        </p:spPr>
      </p:pic>
      <p:sp>
        <p:nvSpPr>
          <p:cNvPr id="5" name="Прямоугольник 4"/>
          <p:cNvSpPr/>
          <p:nvPr/>
        </p:nvSpPr>
        <p:spPr>
          <a:xfrm>
            <a:off x="1043608" y="1196752"/>
            <a:ext cx="4464496" cy="1569660"/>
          </a:xfrm>
          <a:prstGeom prst="rect">
            <a:avLst/>
          </a:prstGeom>
        </p:spPr>
        <p:txBody>
          <a:bodyPr wrap="square">
            <a:spAutoFit/>
          </a:bodyPr>
          <a:lstStyle/>
          <a:p>
            <a:r>
              <a:rPr lang="ru-RU" sz="2400" dirty="0" smtClean="0"/>
              <a:t>На полянке, под сосной,</a:t>
            </a:r>
            <a:br>
              <a:rPr lang="ru-RU" sz="2400" dirty="0" smtClean="0"/>
            </a:br>
            <a:r>
              <a:rPr lang="ru-RU" sz="2400" dirty="0" smtClean="0"/>
              <a:t>Жил-был заинька косой,</a:t>
            </a:r>
            <a:br>
              <a:rPr lang="ru-RU" sz="2400" dirty="0" smtClean="0"/>
            </a:br>
            <a:r>
              <a:rPr lang="ru-RU" sz="2400" dirty="0" smtClean="0"/>
              <a:t>Но не просто белый заяц,</a:t>
            </a:r>
            <a:br>
              <a:rPr lang="ru-RU" sz="2400" dirty="0" smtClean="0"/>
            </a:br>
            <a:r>
              <a:rPr lang="ru-RU" sz="2400" dirty="0" smtClean="0"/>
              <a:t>А известный всем портной.</a:t>
            </a:r>
            <a:endParaRPr lang="ru-RU" sz="2400" dirty="0"/>
          </a:p>
        </p:txBody>
      </p:sp>
      <p:pic>
        <p:nvPicPr>
          <p:cNvPr id="9218" name="Picture 2" descr="https://i.mycdn.me/image?id=971992354637&amp;t=3&amp;plc=API&amp;viewToken=r5GhRTksf56PB3vQ0nT3oQ&amp;tkn=*R37QGsRn-yAHZEDOTZT_DbRezhY"/>
          <p:cNvPicPr>
            <a:picLocks noChangeAspect="1" noChangeArrowheads="1"/>
          </p:cNvPicPr>
          <p:nvPr/>
        </p:nvPicPr>
        <p:blipFill>
          <a:blip r:embed="rId3" cstate="email"/>
          <a:srcRect l="-12198"/>
          <a:stretch>
            <a:fillRect/>
          </a:stretch>
        </p:blipFill>
        <p:spPr bwMode="auto">
          <a:xfrm>
            <a:off x="4067944" y="3140968"/>
            <a:ext cx="4479404" cy="2952328"/>
          </a:xfrm>
          <a:prstGeom prst="rect">
            <a:avLst/>
          </a:prstGeom>
          <a:ln>
            <a:noFill/>
          </a:ln>
          <a:effectLst>
            <a:softEdge rad="112500"/>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descr="C:\Users\Андрей\Desktop\резина\1641204678_11-abrakadabra-fun-p-fon-dlya-prezentatsii-teatralizovannaya-de-14.jpg"/>
          <p:cNvPicPr>
            <a:picLocks noChangeAspect="1" noChangeArrowheads="1"/>
          </p:cNvPicPr>
          <p:nvPr/>
        </p:nvPicPr>
        <p:blipFill>
          <a:blip r:embed="rId2" cstate="email"/>
          <a:srcRect/>
          <a:stretch>
            <a:fillRect/>
          </a:stretch>
        </p:blipFill>
        <p:spPr bwMode="auto">
          <a:xfrm>
            <a:off x="0" y="0"/>
            <a:ext cx="9144000" cy="6858000"/>
          </a:xfrm>
          <a:prstGeom prst="rect">
            <a:avLst/>
          </a:prstGeom>
          <a:noFill/>
        </p:spPr>
      </p:pic>
      <p:sp>
        <p:nvSpPr>
          <p:cNvPr id="5" name="Прямоугольник 4"/>
          <p:cNvSpPr/>
          <p:nvPr/>
        </p:nvSpPr>
        <p:spPr>
          <a:xfrm>
            <a:off x="1043608" y="1484784"/>
            <a:ext cx="5814392" cy="1569660"/>
          </a:xfrm>
          <a:prstGeom prst="rect">
            <a:avLst/>
          </a:prstGeom>
        </p:spPr>
        <p:txBody>
          <a:bodyPr wrap="square">
            <a:spAutoFit/>
          </a:bodyPr>
          <a:lstStyle/>
          <a:p>
            <a:r>
              <a:rPr lang="ru-RU" sz="2400" dirty="0" smtClean="0"/>
              <a:t>Здравствуй, заинька- косой,</a:t>
            </a:r>
            <a:br>
              <a:rPr lang="ru-RU" sz="2400" dirty="0" smtClean="0"/>
            </a:br>
            <a:r>
              <a:rPr lang="ru-RU" sz="2400" dirty="0" smtClean="0"/>
              <a:t>Мы слыхали - ты портной.</a:t>
            </a:r>
            <a:br>
              <a:rPr lang="ru-RU" sz="2400" dirty="0" smtClean="0"/>
            </a:br>
            <a:r>
              <a:rPr lang="ru-RU" sz="2400" dirty="0" smtClean="0"/>
              <a:t>Сшей нам бантики скорей,</a:t>
            </a:r>
            <a:br>
              <a:rPr lang="ru-RU" sz="2400" dirty="0" smtClean="0"/>
            </a:br>
            <a:r>
              <a:rPr lang="ru-RU" sz="2400" dirty="0" smtClean="0"/>
              <a:t>Ждем мы к ужину гостей.</a:t>
            </a:r>
            <a:endParaRPr lang="ru-RU" sz="2400" dirty="0"/>
          </a:p>
        </p:txBody>
      </p:sp>
      <p:pic>
        <p:nvPicPr>
          <p:cNvPr id="8194" name="Picture 2" descr="https://i.mycdn.me/image?id=971992364877&amp;t=3&amp;plc=API&amp;viewToken=ZrdshmAPa8VWbZ5WKPnMSw&amp;tkn=*8CU8b0WKptVq416SI9IuM53VLZ0"/>
          <p:cNvPicPr>
            <a:picLocks noChangeAspect="1" noChangeArrowheads="1"/>
          </p:cNvPicPr>
          <p:nvPr/>
        </p:nvPicPr>
        <p:blipFill>
          <a:blip r:embed="rId3" cstate="email"/>
          <a:srcRect/>
          <a:stretch>
            <a:fillRect/>
          </a:stretch>
        </p:blipFill>
        <p:spPr bwMode="auto">
          <a:xfrm>
            <a:off x="4644008" y="2852936"/>
            <a:ext cx="3687316" cy="3312368"/>
          </a:xfrm>
          <a:prstGeom prst="rect">
            <a:avLst/>
          </a:prstGeom>
          <a:ln>
            <a:noFill/>
          </a:ln>
          <a:effectLst>
            <a:softEdge rad="112500"/>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descr="C:\Users\Андрей\Desktop\резина\1641204678_11-abrakadabra-fun-p-fon-dlya-prezentatsii-teatralizovannaya-de-14.jpg"/>
          <p:cNvPicPr>
            <a:picLocks noChangeAspect="1" noChangeArrowheads="1"/>
          </p:cNvPicPr>
          <p:nvPr/>
        </p:nvPicPr>
        <p:blipFill>
          <a:blip r:embed="rId2" cstate="email"/>
          <a:srcRect/>
          <a:stretch>
            <a:fillRect/>
          </a:stretch>
        </p:blipFill>
        <p:spPr bwMode="auto">
          <a:xfrm>
            <a:off x="0" y="0"/>
            <a:ext cx="9144000" cy="6858000"/>
          </a:xfrm>
          <a:prstGeom prst="rect">
            <a:avLst/>
          </a:prstGeom>
          <a:noFill/>
        </p:spPr>
      </p:pic>
      <p:sp>
        <p:nvSpPr>
          <p:cNvPr id="5" name="Прямоугольник 4"/>
          <p:cNvSpPr/>
          <p:nvPr/>
        </p:nvSpPr>
        <p:spPr>
          <a:xfrm>
            <a:off x="971600" y="1340768"/>
            <a:ext cx="5886400" cy="1938992"/>
          </a:xfrm>
          <a:prstGeom prst="rect">
            <a:avLst/>
          </a:prstGeom>
        </p:spPr>
        <p:txBody>
          <a:bodyPr wrap="square">
            <a:spAutoFit/>
          </a:bodyPr>
          <a:lstStyle/>
          <a:p>
            <a:r>
              <a:rPr lang="ru-RU" sz="2400" dirty="0" smtClean="0"/>
              <a:t>Небольшое дело есть!</a:t>
            </a:r>
            <a:br>
              <a:rPr lang="ru-RU" sz="2400" dirty="0" smtClean="0"/>
            </a:br>
            <a:r>
              <a:rPr lang="ru-RU" sz="2400" dirty="0" smtClean="0"/>
              <a:t>Ох, устал ловить мышей,</a:t>
            </a:r>
          </a:p>
          <a:p>
            <a:r>
              <a:rPr lang="ru-RU" sz="2400" dirty="0" smtClean="0"/>
              <a:t>Сшей картуз мне поскорей!</a:t>
            </a:r>
          </a:p>
          <a:p>
            <a:r>
              <a:rPr lang="ru-RU" sz="2400" dirty="0" smtClean="0"/>
              <a:t>Буду модным и красивым,</a:t>
            </a:r>
          </a:p>
          <a:p>
            <a:r>
              <a:rPr lang="ru-RU" sz="2400" dirty="0" smtClean="0"/>
              <a:t>А мышей пусть ловит филин!</a:t>
            </a:r>
            <a:endParaRPr lang="ru-RU" sz="2400" dirty="0"/>
          </a:p>
        </p:txBody>
      </p:sp>
      <p:pic>
        <p:nvPicPr>
          <p:cNvPr id="7170" name="Picture 2" descr="https://i.mycdn.me/image?id=971992239949&amp;t=3&amp;plc=API&amp;viewToken=x3EJ__tHCOGsbCQ7aNykNg&amp;tkn=*OkJQ0y9MIOaPLfS7DqX1KNNuTqE"/>
          <p:cNvPicPr>
            <a:picLocks noChangeAspect="1" noChangeArrowheads="1"/>
          </p:cNvPicPr>
          <p:nvPr/>
        </p:nvPicPr>
        <p:blipFill>
          <a:blip r:embed="rId3" cstate="email"/>
          <a:srcRect/>
          <a:stretch>
            <a:fillRect/>
          </a:stretch>
        </p:blipFill>
        <p:spPr bwMode="auto">
          <a:xfrm>
            <a:off x="5004048" y="2708920"/>
            <a:ext cx="3562350" cy="3672408"/>
          </a:xfrm>
          <a:prstGeom prst="rect">
            <a:avLst/>
          </a:prstGeom>
          <a:ln>
            <a:noFill/>
          </a:ln>
          <a:effectLst>
            <a:softEdge rad="112500"/>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descr="C:\Users\Андрей\Desktop\резина\1641204678_11-abrakadabra-fun-p-fon-dlya-prezentatsii-teatralizovannaya-de-14.jpg"/>
          <p:cNvPicPr>
            <a:picLocks noChangeAspect="1" noChangeArrowheads="1"/>
          </p:cNvPicPr>
          <p:nvPr/>
        </p:nvPicPr>
        <p:blipFill>
          <a:blip r:embed="rId2" cstate="email"/>
          <a:srcRect/>
          <a:stretch>
            <a:fillRect/>
          </a:stretch>
        </p:blipFill>
        <p:spPr bwMode="auto">
          <a:xfrm>
            <a:off x="0" y="0"/>
            <a:ext cx="9144000" cy="6858000"/>
          </a:xfrm>
          <a:prstGeom prst="rect">
            <a:avLst/>
          </a:prstGeom>
          <a:noFill/>
        </p:spPr>
      </p:pic>
      <p:pic>
        <p:nvPicPr>
          <p:cNvPr id="6146" name="Picture 2" descr="https://i.mycdn.me/image?id=971992239181&amp;t=3&amp;plc=API&amp;viewToken=jjX7cdxSX7PPavuiatOg3A&amp;tkn=*C7a0Eq0RAnPBRzhS8lMinsAC2JA"/>
          <p:cNvPicPr>
            <a:picLocks noChangeAspect="1" noChangeArrowheads="1"/>
          </p:cNvPicPr>
          <p:nvPr/>
        </p:nvPicPr>
        <p:blipFill>
          <a:blip r:embed="rId3" cstate="email"/>
          <a:srcRect/>
          <a:stretch>
            <a:fillRect/>
          </a:stretch>
        </p:blipFill>
        <p:spPr bwMode="auto">
          <a:xfrm>
            <a:off x="4716016" y="2132856"/>
            <a:ext cx="3562350" cy="4392488"/>
          </a:xfrm>
          <a:prstGeom prst="rect">
            <a:avLst/>
          </a:prstGeom>
          <a:ln>
            <a:noFill/>
          </a:ln>
          <a:effectLst>
            <a:softEdge rad="112500"/>
          </a:effectLst>
        </p:spPr>
      </p:pic>
      <p:sp>
        <p:nvSpPr>
          <p:cNvPr id="6" name="Прямоугольник 5"/>
          <p:cNvSpPr/>
          <p:nvPr/>
        </p:nvSpPr>
        <p:spPr>
          <a:xfrm>
            <a:off x="971600" y="1628800"/>
            <a:ext cx="5886400" cy="1569660"/>
          </a:xfrm>
          <a:prstGeom prst="rect">
            <a:avLst/>
          </a:prstGeom>
        </p:spPr>
        <p:txBody>
          <a:bodyPr wrap="square">
            <a:spAutoFit/>
          </a:bodyPr>
          <a:lstStyle/>
          <a:p>
            <a:r>
              <a:rPr lang="ru-RU" sz="2400" dirty="0" smtClean="0"/>
              <a:t>Хорошо, друзья, живется</a:t>
            </a:r>
            <a:br>
              <a:rPr lang="ru-RU" sz="2400" dirty="0" smtClean="0"/>
            </a:br>
            <a:r>
              <a:rPr lang="ru-RU" sz="2400" dirty="0" smtClean="0"/>
              <a:t>Рыженьким бельчатам.</a:t>
            </a:r>
          </a:p>
          <a:p>
            <a:r>
              <a:rPr lang="ru-RU" sz="2400" dirty="0" smtClean="0"/>
              <a:t>Они танцуют и поют,</a:t>
            </a:r>
            <a:br>
              <a:rPr lang="ru-RU" sz="2400" dirty="0" smtClean="0"/>
            </a:br>
            <a:r>
              <a:rPr lang="ru-RU" sz="2400" dirty="0" smtClean="0"/>
              <a:t>Очень весело живут!</a:t>
            </a:r>
            <a:endParaRPr lang="ru-RU"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descr="C:\Users\Андрей\Desktop\резина\1641204678_11-abrakadabra-fun-p-fon-dlya-prezentatsii-teatralizovannaya-de-14.jpg"/>
          <p:cNvPicPr>
            <a:picLocks noChangeAspect="1" noChangeArrowheads="1"/>
          </p:cNvPicPr>
          <p:nvPr/>
        </p:nvPicPr>
        <p:blipFill>
          <a:blip r:embed="rId2" cstate="email"/>
          <a:srcRect/>
          <a:stretch>
            <a:fillRect/>
          </a:stretch>
        </p:blipFill>
        <p:spPr bwMode="auto">
          <a:xfrm>
            <a:off x="0" y="0"/>
            <a:ext cx="9144000" cy="6858000"/>
          </a:xfrm>
          <a:prstGeom prst="rect">
            <a:avLst/>
          </a:prstGeom>
          <a:noFill/>
        </p:spPr>
      </p:pic>
      <p:pic>
        <p:nvPicPr>
          <p:cNvPr id="5122" name="Picture 2" descr="https://i.mycdn.me/image?id=971992239693&amp;t=3&amp;plc=API&amp;viewToken=kRdOV6GPl6srLxda8iLURg&amp;tkn=*Ldg9N4AR8YR3GkmjdbIs0s_NS7o"/>
          <p:cNvPicPr>
            <a:picLocks noChangeAspect="1" noChangeArrowheads="1"/>
          </p:cNvPicPr>
          <p:nvPr/>
        </p:nvPicPr>
        <p:blipFill>
          <a:blip r:embed="rId3" cstate="email"/>
          <a:srcRect/>
          <a:stretch>
            <a:fillRect/>
          </a:stretch>
        </p:blipFill>
        <p:spPr bwMode="auto">
          <a:xfrm>
            <a:off x="4499992" y="2837446"/>
            <a:ext cx="3994398" cy="3471874"/>
          </a:xfrm>
          <a:prstGeom prst="rect">
            <a:avLst/>
          </a:prstGeom>
          <a:ln>
            <a:noFill/>
          </a:ln>
          <a:effectLst>
            <a:softEdge rad="112500"/>
          </a:effectLst>
        </p:spPr>
      </p:pic>
      <p:sp>
        <p:nvSpPr>
          <p:cNvPr id="6" name="Прямоугольник 5"/>
          <p:cNvSpPr/>
          <p:nvPr/>
        </p:nvSpPr>
        <p:spPr>
          <a:xfrm>
            <a:off x="1043608" y="1268760"/>
            <a:ext cx="5814392" cy="2308324"/>
          </a:xfrm>
          <a:prstGeom prst="rect">
            <a:avLst/>
          </a:prstGeom>
        </p:spPr>
        <p:txBody>
          <a:bodyPr wrap="square">
            <a:spAutoFit/>
          </a:bodyPr>
          <a:lstStyle/>
          <a:p>
            <a:r>
              <a:rPr lang="ru-RU" sz="2400" dirty="0" smtClean="0"/>
              <a:t>О шляпках и нарядах </a:t>
            </a:r>
            <a:br>
              <a:rPr lang="ru-RU" sz="2400" dirty="0" smtClean="0"/>
            </a:br>
            <a:r>
              <a:rPr lang="ru-RU" sz="2400" dirty="0" smtClean="0"/>
              <a:t>Я думаю всегда,</a:t>
            </a:r>
            <a:br>
              <a:rPr lang="ru-RU" sz="2400" dirty="0" smtClean="0"/>
            </a:br>
            <a:r>
              <a:rPr lang="ru-RU" sz="2400" dirty="0" smtClean="0"/>
              <a:t>Но кто же будет шить их?</a:t>
            </a:r>
            <a:br>
              <a:rPr lang="ru-RU" sz="2400" dirty="0" smtClean="0"/>
            </a:br>
            <a:r>
              <a:rPr lang="ru-RU" sz="2400" dirty="0" smtClean="0"/>
              <a:t>Конечно заяц, да!</a:t>
            </a:r>
            <a:br>
              <a:rPr lang="ru-RU" sz="2400" dirty="0" smtClean="0"/>
            </a:br>
            <a:r>
              <a:rPr lang="ru-RU" sz="2400" dirty="0" smtClean="0"/>
              <a:t>К нему, скорее побегу,</a:t>
            </a:r>
            <a:br>
              <a:rPr lang="ru-RU" sz="2400" dirty="0" smtClean="0"/>
            </a:br>
            <a:r>
              <a:rPr lang="ru-RU" sz="2400" dirty="0" smtClean="0"/>
              <a:t>Его я быстро украду!</a:t>
            </a:r>
            <a:endParaRPr lang="ru-RU"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descr="C:\Users\Андрей\Desktop\резина\1641204678_11-abrakadabra-fun-p-fon-dlya-prezentatsii-teatralizovannaya-de-14.jpg"/>
          <p:cNvPicPr>
            <a:picLocks noChangeAspect="1" noChangeArrowheads="1"/>
          </p:cNvPicPr>
          <p:nvPr/>
        </p:nvPicPr>
        <p:blipFill>
          <a:blip r:embed="rId2" cstate="email"/>
          <a:srcRect/>
          <a:stretch>
            <a:fillRect/>
          </a:stretch>
        </p:blipFill>
        <p:spPr bwMode="auto">
          <a:xfrm>
            <a:off x="0" y="0"/>
            <a:ext cx="9144000" cy="6858000"/>
          </a:xfrm>
          <a:prstGeom prst="rect">
            <a:avLst/>
          </a:prstGeom>
          <a:noFill/>
        </p:spPr>
      </p:pic>
      <p:sp>
        <p:nvSpPr>
          <p:cNvPr id="5" name="Прямоугольник 4"/>
          <p:cNvSpPr/>
          <p:nvPr/>
        </p:nvSpPr>
        <p:spPr>
          <a:xfrm>
            <a:off x="899592" y="1268760"/>
            <a:ext cx="5958408" cy="1938992"/>
          </a:xfrm>
          <a:prstGeom prst="rect">
            <a:avLst/>
          </a:prstGeom>
        </p:spPr>
        <p:txBody>
          <a:bodyPr wrap="square">
            <a:spAutoFit/>
          </a:bodyPr>
          <a:lstStyle/>
          <a:p>
            <a:r>
              <a:rPr lang="ru-RU" sz="2400" dirty="0" smtClean="0"/>
              <a:t>Кто-то ходит здесь в лесу.</a:t>
            </a:r>
            <a:br>
              <a:rPr lang="ru-RU" sz="2400" dirty="0" smtClean="0"/>
            </a:br>
            <a:r>
              <a:rPr lang="ru-RU" sz="2400" dirty="0" smtClean="0"/>
              <a:t>Чую рыжую Лису!</a:t>
            </a:r>
          </a:p>
          <a:p>
            <a:r>
              <a:rPr lang="ru-RU" sz="2400" dirty="0" smtClean="0"/>
              <a:t> Не уйти ей никуда!</a:t>
            </a:r>
            <a:br>
              <a:rPr lang="ru-RU" sz="2400" dirty="0" smtClean="0"/>
            </a:br>
            <a:r>
              <a:rPr lang="ru-RU" sz="2400" dirty="0" smtClean="0"/>
              <a:t>Вот она! Стоять! </a:t>
            </a:r>
          </a:p>
          <a:p>
            <a:r>
              <a:rPr lang="ru-RU" sz="2400" dirty="0" smtClean="0"/>
              <a:t>Ни с места! Лапы вверх! </a:t>
            </a:r>
            <a:endParaRPr lang="ru-RU" sz="2400" dirty="0"/>
          </a:p>
        </p:txBody>
      </p:sp>
      <p:pic>
        <p:nvPicPr>
          <p:cNvPr id="4098" name="Picture 2" descr="https://i.mycdn.me/image?id=971992307021&amp;t=3&amp;plc=API&amp;viewToken=_fCn2hFphCKGYIyIyaGv4g&amp;tkn=*xtaa4iH1eZY8edpP3a5fnP1HYx4"/>
          <p:cNvPicPr>
            <a:picLocks noChangeAspect="1" noChangeArrowheads="1"/>
          </p:cNvPicPr>
          <p:nvPr/>
        </p:nvPicPr>
        <p:blipFill>
          <a:blip r:embed="rId3" cstate="email"/>
          <a:srcRect/>
          <a:stretch>
            <a:fillRect/>
          </a:stretch>
        </p:blipFill>
        <p:spPr bwMode="auto">
          <a:xfrm>
            <a:off x="4211960" y="2852936"/>
            <a:ext cx="4210422" cy="3456384"/>
          </a:xfrm>
          <a:prstGeom prst="rect">
            <a:avLst/>
          </a:prstGeom>
          <a:ln>
            <a:noFill/>
          </a:ln>
          <a:effectLst>
            <a:softEdge rad="112500"/>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1026" name="Picture 2" descr="C:\Users\Андрей\Desktop\резина\1641204678_11-abrakadabra-fun-p-fon-dlya-prezentatsii-teatralizovannaya-de-14.jpg"/>
          <p:cNvPicPr>
            <a:picLocks noChangeAspect="1" noChangeArrowheads="1"/>
          </p:cNvPicPr>
          <p:nvPr/>
        </p:nvPicPr>
        <p:blipFill>
          <a:blip r:embed="rId2" cstate="email"/>
          <a:srcRect/>
          <a:stretch>
            <a:fillRect/>
          </a:stretch>
        </p:blipFill>
        <p:spPr bwMode="auto">
          <a:xfrm>
            <a:off x="0" y="0"/>
            <a:ext cx="9144000" cy="6858000"/>
          </a:xfrm>
          <a:prstGeom prst="rect">
            <a:avLst/>
          </a:prstGeom>
          <a:noFill/>
        </p:spPr>
      </p:pic>
      <p:sp>
        <p:nvSpPr>
          <p:cNvPr id="5" name="Прямоугольник 4"/>
          <p:cNvSpPr/>
          <p:nvPr/>
        </p:nvSpPr>
        <p:spPr>
          <a:xfrm>
            <a:off x="611560" y="1412776"/>
            <a:ext cx="6840760" cy="1938992"/>
          </a:xfrm>
          <a:prstGeom prst="rect">
            <a:avLst/>
          </a:prstGeom>
        </p:spPr>
        <p:txBody>
          <a:bodyPr wrap="square">
            <a:spAutoFit/>
          </a:bodyPr>
          <a:lstStyle/>
          <a:p>
            <a:r>
              <a:rPr lang="ru-RU" sz="2400" dirty="0" smtClean="0"/>
              <a:t>   Можно сказать, что театрализованная деятельность является источником развития чувств, глубоких переживаний и открытий ребенка, приобщает его</a:t>
            </a:r>
          </a:p>
          <a:p>
            <a:r>
              <a:rPr lang="ru-RU" sz="2400" dirty="0" smtClean="0"/>
              <a:t> к духовным ценностям.</a:t>
            </a:r>
            <a:endParaRPr lang="ru-RU" sz="2400" dirty="0"/>
          </a:p>
        </p:txBody>
      </p:sp>
      <p:pic>
        <p:nvPicPr>
          <p:cNvPr id="3074" name="Picture 2" descr="https://i.mycdn.me/image?id=971984910669&amp;t=3&amp;plc=API&amp;viewToken=ZEzz_oyKLSlhDSH8IfmZUA&amp;tkn=*vdUs-AlNMFLAvW1giDXcQhAxScg"/>
          <p:cNvPicPr>
            <a:picLocks noChangeAspect="1" noChangeArrowheads="1"/>
          </p:cNvPicPr>
          <p:nvPr/>
        </p:nvPicPr>
        <p:blipFill>
          <a:blip r:embed="rId3" cstate="email"/>
          <a:srcRect/>
          <a:stretch>
            <a:fillRect/>
          </a:stretch>
        </p:blipFill>
        <p:spPr bwMode="auto">
          <a:xfrm>
            <a:off x="3779912" y="2852936"/>
            <a:ext cx="4896544" cy="3418335"/>
          </a:xfrm>
          <a:prstGeom prst="rect">
            <a:avLst/>
          </a:prstGeom>
          <a:ln>
            <a:noFill/>
          </a:ln>
          <a:effectLst>
            <a:softEdge rad="112500"/>
          </a:effectLst>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140</Words>
  <Application>Microsoft Office PowerPoint</Application>
  <PresentationFormat>Экран (4:3)</PresentationFormat>
  <Paragraphs>24</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Андрей</dc:creator>
  <cp:lastModifiedBy>New</cp:lastModifiedBy>
  <cp:revision>8</cp:revision>
  <dcterms:created xsi:type="dcterms:W3CDTF">2024-04-09T14:28:10Z</dcterms:created>
  <dcterms:modified xsi:type="dcterms:W3CDTF">2024-04-24T08:13:39Z</dcterms:modified>
</cp:coreProperties>
</file>