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84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22C5-132A-49C7-93EC-24B60F4235F7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136-19DE-40D3-8101-AF6E8CE7EF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1609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22C5-132A-49C7-93EC-24B60F4235F7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136-19DE-40D3-8101-AF6E8CE7EF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044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22C5-132A-49C7-93EC-24B60F4235F7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136-19DE-40D3-8101-AF6E8CE7EF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043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22C5-132A-49C7-93EC-24B60F4235F7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136-19DE-40D3-8101-AF6E8CE7EF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417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22C5-132A-49C7-93EC-24B60F4235F7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136-19DE-40D3-8101-AF6E8CE7EF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625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22C5-132A-49C7-93EC-24B60F4235F7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136-19DE-40D3-8101-AF6E8CE7EF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07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22C5-132A-49C7-93EC-24B60F4235F7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136-19DE-40D3-8101-AF6E8CE7EF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328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22C5-132A-49C7-93EC-24B60F4235F7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136-19DE-40D3-8101-AF6E8CE7EF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491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22C5-132A-49C7-93EC-24B60F4235F7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136-19DE-40D3-8101-AF6E8CE7EF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3817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22C5-132A-49C7-93EC-24B60F4235F7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136-19DE-40D3-8101-AF6E8CE7EF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390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22C5-132A-49C7-93EC-24B60F4235F7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136-19DE-40D3-8101-AF6E8CE7EF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724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A22C5-132A-49C7-93EC-24B60F4235F7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24136-19DE-40D3-8101-AF6E8CE7EF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867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52132" y="1490008"/>
            <a:ext cx="73017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Times New Roman" panose="02020603050405020304" pitchFamily="18" charset="0"/>
              </a:rPr>
              <a:t>«Занимательная </a:t>
            </a:r>
            <a:r>
              <a:rPr lang="ru-RU" sz="6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Times New Roman" panose="02020603050405020304" pitchFamily="18" charset="0"/>
              </a:rPr>
              <a:t>сенсорика</a:t>
            </a:r>
            <a:r>
              <a:rPr lang="ru-RU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56704" y="4757214"/>
            <a:ext cx="41572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Составила: 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воспитатель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МБДОУ «Каргасокский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д</a:t>
            </a:r>
            <a:r>
              <a:rPr lang="ru-RU" sz="2400" smtClean="0">
                <a:latin typeface="Times New Roman" panose="02020603050405020304" pitchFamily="18" charset="0"/>
                <a:ea typeface="Calibri" panose="020F0502020204030204" pitchFamily="34" charset="0"/>
              </a:rPr>
              <a:t>/с№3» Добрынина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А.В.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11487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2610" y="612844"/>
            <a:ext cx="111185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/>
              <a:t>Ранний возраст </a:t>
            </a:r>
            <a:r>
              <a:rPr lang="ru-RU" sz="2400" dirty="0"/>
              <a:t>– это тот возраст, когда восприятие</a:t>
            </a:r>
          </a:p>
          <a:p>
            <a:pPr algn="ctr"/>
            <a:r>
              <a:rPr lang="ru-RU" sz="2400" dirty="0"/>
              <a:t>окружающего мира, накопление багажа знаний об</a:t>
            </a:r>
          </a:p>
          <a:p>
            <a:pPr algn="ctr"/>
            <a:r>
              <a:rPr lang="ru-RU" sz="2400" dirty="0"/>
              <a:t>окружающем мире, совершенствовании органов чувств</a:t>
            </a:r>
          </a:p>
          <a:p>
            <a:pPr algn="ctr"/>
            <a:r>
              <a:rPr lang="ru-RU" sz="2400" dirty="0"/>
              <a:t>необходимо для сенсорного развития.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С восприятия предметов и явлений окружающего</a:t>
            </a:r>
          </a:p>
          <a:p>
            <a:pPr algn="ctr"/>
            <a:r>
              <a:rPr lang="ru-RU" sz="2400" dirty="0"/>
              <a:t>мира начинается познание. Все другие формы познания –</a:t>
            </a:r>
          </a:p>
          <a:p>
            <a:pPr algn="ctr"/>
            <a:r>
              <a:rPr lang="ru-RU" sz="2400" dirty="0" smtClean="0"/>
              <a:t>запоминание, мышление, воображение – строятся на</a:t>
            </a:r>
          </a:p>
          <a:p>
            <a:pPr algn="ctr"/>
            <a:r>
              <a:rPr lang="ru-RU" sz="2400" dirty="0" smtClean="0"/>
              <a:t>основе </a:t>
            </a:r>
            <a:r>
              <a:rPr lang="ru-RU" sz="2400" dirty="0"/>
              <a:t>образов восприятия, являются результатом их</a:t>
            </a:r>
          </a:p>
          <a:p>
            <a:pPr algn="ctr"/>
            <a:r>
              <a:rPr lang="ru-RU" sz="2400" dirty="0"/>
              <a:t>переработки. Поэтому нормальное умственное развитие</a:t>
            </a:r>
          </a:p>
          <a:p>
            <a:pPr algn="ctr"/>
            <a:r>
              <a:rPr lang="ru-RU" sz="2400" dirty="0"/>
              <a:t>невозможно без опоры на полноценное восприятие.</a:t>
            </a:r>
          </a:p>
          <a:p>
            <a:pPr algn="ctr"/>
            <a:r>
              <a:rPr lang="ru-RU" sz="2400" dirty="0"/>
              <a:t>Сенсорное развитие составляет фундамент общего</a:t>
            </a:r>
          </a:p>
          <a:p>
            <a:pPr algn="ctr"/>
            <a:r>
              <a:rPr lang="ru-RU" sz="2400" dirty="0"/>
              <a:t>умственного развития ребенка, имеет самостоятельное</a:t>
            </a:r>
          </a:p>
          <a:p>
            <a:pPr algn="ctr"/>
            <a:r>
              <a:rPr lang="ru-RU" sz="2400" dirty="0"/>
              <a:t>значение, т.к. полноценное восприятие необходимо для</a:t>
            </a:r>
          </a:p>
          <a:p>
            <a:pPr algn="ctr"/>
            <a:r>
              <a:rPr lang="ru-RU" sz="2400" dirty="0"/>
              <a:t>успешного обучения.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787964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965" b="20000"/>
          <a:stretch/>
        </p:blipFill>
        <p:spPr>
          <a:xfrm>
            <a:off x="1271663" y="741487"/>
            <a:ext cx="2980807" cy="3870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4504" b="13831"/>
          <a:stretch/>
        </p:blipFill>
        <p:spPr>
          <a:xfrm>
            <a:off x="8652680" y="2051253"/>
            <a:ext cx="2356689" cy="42226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4384875" y="1194138"/>
            <a:ext cx="401700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Сенсорное воспитание наиболее успешно</a:t>
            </a:r>
          </a:p>
          <a:p>
            <a:pPr algn="ctr"/>
            <a:r>
              <a:rPr lang="ru-RU" sz="2000" b="1" dirty="0"/>
              <a:t>осуществляется в условиях различных дидактических игр.</a:t>
            </a:r>
          </a:p>
          <a:p>
            <a:pPr algn="ctr"/>
            <a:r>
              <a:rPr lang="ru-RU" sz="2000" b="1" dirty="0"/>
              <a:t>Осваивая сенсорный опыт стихийно, без систематического</a:t>
            </a:r>
          </a:p>
          <a:p>
            <a:pPr algn="ctr"/>
            <a:r>
              <a:rPr lang="ru-RU" sz="2000" b="1" dirty="0"/>
              <a:t>руководства со стороны взрослых, ребенок длительно идет</a:t>
            </a:r>
          </a:p>
          <a:p>
            <a:pPr algn="ctr"/>
            <a:r>
              <a:rPr lang="ru-RU" sz="2000" b="1" dirty="0"/>
              <a:t>путем проб и ошибок. И только посредством различных</a:t>
            </a:r>
          </a:p>
          <a:p>
            <a:pPr algn="ctr"/>
            <a:r>
              <a:rPr lang="ru-RU" sz="2000" b="1" dirty="0"/>
              <a:t>дидактических игр ребенку наиболее легко усвоить</a:t>
            </a:r>
          </a:p>
          <a:p>
            <a:pPr algn="ctr"/>
            <a:r>
              <a:rPr lang="ru-RU" sz="2000" b="1" dirty="0"/>
              <a:t>признаки предметов.</a:t>
            </a:r>
          </a:p>
        </p:txBody>
      </p:sp>
    </p:spTree>
    <p:extLst>
      <p:ext uri="{BB962C8B-B14F-4D97-AF65-F5344CB8AC3E}">
        <p14:creationId xmlns="" xmlns:p14="http://schemas.microsoft.com/office/powerpoint/2010/main" val="2766485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192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81" b="6070"/>
          <a:stretch/>
        </p:blipFill>
        <p:spPr>
          <a:xfrm>
            <a:off x="1378226" y="711307"/>
            <a:ext cx="3455849" cy="55263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87" t="9353" b="12040"/>
          <a:stretch/>
        </p:blipFill>
        <p:spPr>
          <a:xfrm>
            <a:off x="6881044" y="2190367"/>
            <a:ext cx="2593074" cy="38219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144707" y="880423"/>
            <a:ext cx="6185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«Повтори за ежиком»</a:t>
            </a:r>
            <a:endParaRPr lang="ru-RU" sz="4800" b="1" u="sng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1345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434"/>
          <a:stretch/>
        </p:blipFill>
        <p:spPr>
          <a:xfrm rot="16200000">
            <a:off x="3749908" y="302297"/>
            <a:ext cx="4578358" cy="72899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007782" y="788098"/>
            <a:ext cx="6176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«Повтори, не ошибись</a:t>
            </a:r>
            <a:r>
              <a:rPr lang="ru-RU" sz="4400" b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1163778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048" b="30822"/>
          <a:stretch/>
        </p:blipFill>
        <p:spPr>
          <a:xfrm>
            <a:off x="6473065" y="967410"/>
            <a:ext cx="4677055" cy="49165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305"/>
          <a:stretch/>
        </p:blipFill>
        <p:spPr>
          <a:xfrm>
            <a:off x="3697357" y="2327043"/>
            <a:ext cx="2398642" cy="37822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175456" y="575750"/>
            <a:ext cx="412215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Форма – </a:t>
            </a:r>
            <a:endParaRPr lang="ru-RU" sz="5400" b="1" u="sng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54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5400" b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предмет</a:t>
            </a:r>
            <a:r>
              <a:rPr lang="ru-RU" sz="54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3565404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913" y="537451"/>
            <a:ext cx="3723862" cy="57830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6522" r="15647"/>
          <a:stretch/>
        </p:blipFill>
        <p:spPr>
          <a:xfrm>
            <a:off x="3557588" y="1967209"/>
            <a:ext cx="3254030" cy="43533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950982" y="556590"/>
            <a:ext cx="59997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«Накорми зайчат»</a:t>
            </a:r>
          </a:p>
        </p:txBody>
      </p:sp>
    </p:spTree>
    <p:extLst>
      <p:ext uri="{BB962C8B-B14F-4D97-AF65-F5344CB8AC3E}">
        <p14:creationId xmlns="" xmlns:p14="http://schemas.microsoft.com/office/powerpoint/2010/main" val="25707711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173</Words>
  <Application>Microsoft Office PowerPoint</Application>
  <PresentationFormat>Произвольный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New</cp:lastModifiedBy>
  <cp:revision>13</cp:revision>
  <dcterms:created xsi:type="dcterms:W3CDTF">2024-02-15T09:55:49Z</dcterms:created>
  <dcterms:modified xsi:type="dcterms:W3CDTF">2024-02-26T08:32:01Z</dcterms:modified>
</cp:coreProperties>
</file>