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1" r:id="rId2"/>
    <p:sldId id="260" r:id="rId3"/>
    <p:sldId id="257" r:id="rId4"/>
    <p:sldId id="258" r:id="rId5"/>
    <p:sldId id="262" r:id="rId6"/>
    <p:sldId id="263" r:id="rId7"/>
    <p:sldId id="264" r:id="rId8"/>
    <p:sldId id="259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80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-354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2253C3-5E97-4550-B20B-350B26185D46}" type="datetimeFigureOut">
              <a:rPr lang="ru-RU" smtClean="0"/>
              <a:pPr/>
              <a:t>29.11.2023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339203-E3D6-40A3-A479-806326DBCF6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746330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2253C3-5E97-4550-B20B-350B26185D46}" type="datetimeFigureOut">
              <a:rPr lang="ru-RU" smtClean="0"/>
              <a:pPr/>
              <a:t>29.11.2023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339203-E3D6-40A3-A479-806326DBCF6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818107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2253C3-5E97-4550-B20B-350B26185D46}" type="datetimeFigureOut">
              <a:rPr lang="ru-RU" smtClean="0"/>
              <a:pPr/>
              <a:t>29.11.2023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339203-E3D6-40A3-A479-806326DBCF6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614945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2253C3-5E97-4550-B20B-350B26185D46}" type="datetimeFigureOut">
              <a:rPr lang="ru-RU" smtClean="0"/>
              <a:pPr/>
              <a:t>29.11.2023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339203-E3D6-40A3-A479-806326DBCF6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235195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2253C3-5E97-4550-B20B-350B26185D46}" type="datetimeFigureOut">
              <a:rPr lang="ru-RU" smtClean="0"/>
              <a:pPr/>
              <a:t>29.11.2023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339203-E3D6-40A3-A479-806326DBCF6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033113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2253C3-5E97-4550-B20B-350B26185D46}" type="datetimeFigureOut">
              <a:rPr lang="ru-RU" smtClean="0"/>
              <a:pPr/>
              <a:t>29.11.2023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339203-E3D6-40A3-A479-806326DBCF6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661421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2253C3-5E97-4550-B20B-350B26185D46}" type="datetimeFigureOut">
              <a:rPr lang="ru-RU" smtClean="0"/>
              <a:pPr/>
              <a:t>29.11.2023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339203-E3D6-40A3-A479-806326DBCF6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338454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2253C3-5E97-4550-B20B-350B26185D46}" type="datetimeFigureOut">
              <a:rPr lang="ru-RU" smtClean="0"/>
              <a:pPr/>
              <a:t>29.11.2023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339203-E3D6-40A3-A479-806326DBCF6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384782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2253C3-5E97-4550-B20B-350B26185D46}" type="datetimeFigureOut">
              <a:rPr lang="ru-RU" smtClean="0"/>
              <a:pPr/>
              <a:t>29.11.2023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339203-E3D6-40A3-A479-806326DBCF6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760153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2253C3-5E97-4550-B20B-350B26185D46}" type="datetimeFigureOut">
              <a:rPr lang="ru-RU" smtClean="0"/>
              <a:pPr/>
              <a:t>29.11.2023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339203-E3D6-40A3-A479-806326DBCF6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71177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2253C3-5E97-4550-B20B-350B26185D46}" type="datetimeFigureOut">
              <a:rPr lang="ru-RU" smtClean="0"/>
              <a:pPr/>
              <a:t>29.11.2023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339203-E3D6-40A3-A479-806326DBCF6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147496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2253C3-5E97-4550-B20B-350B26185D46}" type="datetimeFigureOut">
              <a:rPr lang="ru-RU" smtClean="0"/>
              <a:pPr/>
              <a:t>29.11.2023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339203-E3D6-40A3-A479-806326DBCF6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063788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maam.ru/obrazovanie/srednyaya-gruppa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maam.ru/obrazovanie/osen-proekty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16200000">
            <a:off x="2694830" y="-2694829"/>
            <a:ext cx="6858002" cy="12247661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968137" y="1550126"/>
            <a:ext cx="9353006" cy="25951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Экологический проект </a:t>
            </a: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endParaRPr lang="ru-RU" sz="2800" b="1" dirty="0" smtClean="0">
              <a:solidFill>
                <a:srgbClr val="C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36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«ОСЕННИЕ</a:t>
            </a:r>
            <a:r>
              <a:rPr lang="ru-RU" sz="36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ФАНТАЗИИ</a:t>
            </a:r>
            <a:r>
              <a:rPr lang="ru-RU" sz="36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endParaRPr lang="ru-RU" sz="3200" b="1" dirty="0" smtClean="0">
              <a:solidFill>
                <a:srgbClr val="C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в средней группе</a:t>
            </a:r>
            <a:endParaRPr lang="ru-RU" sz="2800" dirty="0">
              <a:solidFill>
                <a:srgbClr val="C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457303" y="235131"/>
            <a:ext cx="501040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МБДОУ «</a:t>
            </a:r>
            <a:r>
              <a:rPr lang="ru-RU" sz="2400" b="1" dirty="0" err="1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Каргасокский</a:t>
            </a:r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д/с№3»</a:t>
            </a:r>
            <a:endParaRPr lang="ru-RU" sz="2400" b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782463" y="5311471"/>
            <a:ext cx="378725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Воспитатель: </a:t>
            </a:r>
            <a:r>
              <a:rPr lang="ru-RU" sz="2000" b="1" dirty="0" err="1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Братушенко</a:t>
            </a:r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Т.Н.</a:t>
            </a:r>
            <a:endParaRPr lang="ru-RU" sz="2000" b="1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277394" y="6096000"/>
            <a:ext cx="22468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Каргасок, 2023г.</a:t>
            </a:r>
            <a:endParaRPr lang="ru-RU" b="1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800258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2704768" y="-2704768"/>
            <a:ext cx="6782465" cy="12192001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513806" y="1887657"/>
            <a:ext cx="11357491" cy="43781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28600">
              <a:spcAft>
                <a:spcPts val="0"/>
              </a:spcAft>
            </a:pPr>
            <a:r>
              <a:rPr lang="ru-RU" sz="2400" b="1" u="sng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Цель</a:t>
            </a: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u-RU" sz="2400" b="1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400" b="1" dirty="0" smtClean="0">
              <a:solidFill>
                <a:srgbClr val="111111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228600" algn="ctr">
              <a:spcAft>
                <a:spcPts val="0"/>
              </a:spcAft>
            </a:pPr>
            <a:r>
              <a:rPr lang="ru-RU" sz="2000" b="1" i="1" dirty="0" smtClean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создание </a:t>
            </a:r>
            <a:r>
              <a:rPr lang="ru-RU" sz="2000" b="1" i="1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условий для воспитания 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экологической культуры и развития познавательных и творческих </a:t>
            </a:r>
            <a:r>
              <a:rPr lang="ru-RU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способностей 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детей</a:t>
            </a:r>
            <a:r>
              <a:rPr lang="ru-RU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600" b="1" i="1" dirty="0" smtClean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28600">
              <a:spcAft>
                <a:spcPts val="0"/>
              </a:spcAft>
            </a:pP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Задачи проекта :</a:t>
            </a:r>
            <a:endParaRPr lang="ru-RU" sz="2400" b="1" dirty="0" smtClean="0">
              <a:solidFill>
                <a:srgbClr val="FF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28600">
              <a:spcAft>
                <a:spcPts val="0"/>
              </a:spcAft>
            </a:pPr>
            <a:r>
              <a:rPr lang="ru-RU" b="1" i="1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• формировать основы экологической культуры дошкольников через проектную деятельность;</a:t>
            </a:r>
            <a:endParaRPr lang="ru-RU" b="1" i="1" dirty="0" smtClean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28600">
              <a:spcBef>
                <a:spcPts val="1125"/>
              </a:spcBef>
              <a:spcAft>
                <a:spcPts val="1125"/>
              </a:spcAft>
            </a:pPr>
            <a:r>
              <a:rPr lang="ru-RU" b="1" i="1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• воспитывать желание и умение сохранять окружающий мир природы;</a:t>
            </a:r>
            <a:endParaRPr lang="ru-RU" b="1" i="1" dirty="0" smtClean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28600">
              <a:spcBef>
                <a:spcPts val="1125"/>
              </a:spcBef>
              <a:spcAft>
                <a:spcPts val="1125"/>
              </a:spcAft>
            </a:pPr>
            <a:r>
              <a:rPr lang="ru-RU" b="1" i="1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• развивать умение видеть красоту окружающей природы, разнообразие её красок и форм;</a:t>
            </a:r>
            <a:endParaRPr lang="ru-RU" b="1" i="1" dirty="0" smtClean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28600">
              <a:spcBef>
                <a:spcPts val="1125"/>
              </a:spcBef>
              <a:spcAft>
                <a:spcPts val="1125"/>
              </a:spcAft>
            </a:pPr>
            <a:r>
              <a:rPr lang="ru-RU" b="1" i="1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• охранять и укреплять здоровье детей;</a:t>
            </a:r>
            <a:endParaRPr lang="ru-RU" b="1" i="1" dirty="0" smtClean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28600">
              <a:spcBef>
                <a:spcPts val="1125"/>
              </a:spcBef>
              <a:spcAft>
                <a:spcPts val="1125"/>
              </a:spcAft>
            </a:pPr>
            <a:r>
              <a:rPr lang="ru-RU" b="1" i="1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• расширять представления детей о деревьях и кустарниках;</a:t>
            </a:r>
            <a:endParaRPr lang="ru-RU" b="1" i="1" dirty="0" smtClean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28600">
              <a:spcBef>
                <a:spcPts val="1125"/>
              </a:spcBef>
              <a:spcAft>
                <a:spcPts val="1125"/>
              </a:spcAft>
            </a:pPr>
            <a:r>
              <a:rPr lang="ru-RU" b="1" i="1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• развивать диалогическую речь, вовлекать детей в разговор во время наблюдений.</a:t>
            </a:r>
            <a:endParaRPr lang="ru-RU" b="1" i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79228" y="477078"/>
            <a:ext cx="9939130" cy="14283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28600">
              <a:lnSpc>
                <a:spcPct val="107000"/>
              </a:lnSpc>
              <a:spcAft>
                <a:spcPts val="0"/>
              </a:spcAft>
            </a:pPr>
            <a:r>
              <a:rPr lang="ru-RU" sz="16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Тип проекта </a:t>
            </a:r>
            <a:r>
              <a:rPr lang="ru-RU" sz="1600" b="1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1600" b="1" i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исследовательский, информационно – творческий</a:t>
            </a:r>
            <a:r>
              <a:rPr lang="ru-RU" sz="1600" b="1" i="1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600" b="1" i="1" dirty="0" smtClean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28600">
              <a:lnSpc>
                <a:spcPct val="107000"/>
              </a:lnSpc>
              <a:spcAft>
                <a:spcPts val="0"/>
              </a:spcAft>
            </a:pPr>
            <a:r>
              <a:rPr lang="ru-RU" sz="16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Продолжительност</a:t>
            </a:r>
            <a:r>
              <a:rPr lang="ru-RU" sz="16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ь </a:t>
            </a:r>
            <a:r>
              <a:rPr lang="ru-RU" sz="1600" b="1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 </a:t>
            </a:r>
            <a:r>
              <a:rPr lang="ru-RU" sz="1600" b="1" i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краткосрочный</a:t>
            </a:r>
            <a:endParaRPr lang="ru-RU" sz="1600" b="1" i="1" dirty="0" smtClean="0">
              <a:solidFill>
                <a:schemeClr val="accent5">
                  <a:lumMod val="75000"/>
                </a:schemeClr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28600">
              <a:lnSpc>
                <a:spcPct val="107000"/>
              </a:lnSpc>
              <a:spcBef>
                <a:spcPts val="1125"/>
              </a:spcBef>
              <a:spcAft>
                <a:spcPts val="1125"/>
              </a:spcAft>
            </a:pPr>
            <a:r>
              <a:rPr lang="ru-RU" sz="16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Участники</a:t>
            </a:r>
            <a:r>
              <a:rPr lang="ru-RU" sz="16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1600" b="1" i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дети, родители, воспитатели</a:t>
            </a:r>
            <a:r>
              <a:rPr lang="ru-RU" sz="1600" b="1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600" b="1" dirty="0" smtClean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28600">
              <a:lnSpc>
                <a:spcPct val="107000"/>
              </a:lnSpc>
              <a:spcAft>
                <a:spcPts val="0"/>
              </a:spcAft>
            </a:pPr>
            <a:r>
              <a:rPr lang="ru-RU" sz="16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Возраст детей </a:t>
            </a:r>
            <a:r>
              <a:rPr lang="ru-RU" sz="1600" b="1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 </a:t>
            </a:r>
            <a:r>
              <a:rPr lang="ru-RU" sz="1600" b="1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3" tooltip="Средняя группа"/>
              </a:rPr>
              <a:t>средняя группа</a:t>
            </a:r>
            <a:r>
              <a:rPr lang="ru-RU" sz="1600" b="1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(4-5 лет).</a:t>
            </a:r>
            <a:endParaRPr lang="ru-RU" sz="1600" b="1" i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812602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2704768" y="-2704768"/>
            <a:ext cx="6782465" cy="12192001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61175" y="294199"/>
            <a:ext cx="10336695" cy="28721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28600">
              <a:lnSpc>
                <a:spcPct val="107000"/>
              </a:lnSpc>
              <a:spcAft>
                <a:spcPts val="0"/>
              </a:spcAft>
            </a:pPr>
            <a:r>
              <a:rPr lang="ru-RU" u="sng" dirty="0">
                <a:solidFill>
                  <a:srgbClr val="11111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Предполагаемый результат</a:t>
            </a:r>
            <a:r>
              <a:rPr lang="ru-RU" dirty="0">
                <a:solidFill>
                  <a:srgbClr val="11111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1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28600">
              <a:lnSpc>
                <a:spcPct val="107000"/>
              </a:lnSpc>
              <a:spcAft>
                <a:spcPts val="0"/>
              </a:spcAft>
            </a:pPr>
            <a:r>
              <a:rPr lang="ru-RU" dirty="0">
                <a:solidFill>
                  <a:srgbClr val="11111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• расширятся знания детей об </a:t>
            </a:r>
            <a:r>
              <a:rPr lang="ru-RU" b="1" dirty="0">
                <a:solidFill>
                  <a:srgbClr val="11111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осени</a:t>
            </a:r>
            <a:r>
              <a:rPr lang="ru-RU" dirty="0">
                <a:solidFill>
                  <a:srgbClr val="11111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её признаках и дарах;</a:t>
            </a:r>
            <a:endParaRPr lang="ru-RU" sz="1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28600">
              <a:lnSpc>
                <a:spcPct val="107000"/>
              </a:lnSpc>
              <a:spcBef>
                <a:spcPts val="1125"/>
              </a:spcBef>
              <a:spcAft>
                <a:spcPts val="1125"/>
              </a:spcAft>
            </a:pPr>
            <a:r>
              <a:rPr lang="ru-RU" dirty="0">
                <a:solidFill>
                  <a:srgbClr val="11111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• пополнится словарный запас;</a:t>
            </a:r>
            <a:endParaRPr lang="ru-RU" sz="1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28600">
              <a:lnSpc>
                <a:spcPct val="107000"/>
              </a:lnSpc>
              <a:spcBef>
                <a:spcPts val="1125"/>
              </a:spcBef>
              <a:spcAft>
                <a:spcPts val="1125"/>
              </a:spcAft>
            </a:pPr>
            <a:r>
              <a:rPr lang="ru-RU" dirty="0">
                <a:solidFill>
                  <a:srgbClr val="11111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• дети смогут устанавливать </a:t>
            </a:r>
            <a:r>
              <a:rPr lang="ru-RU" dirty="0" err="1">
                <a:solidFill>
                  <a:srgbClr val="11111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причинно</a:t>
            </a:r>
            <a:r>
              <a:rPr lang="ru-RU" dirty="0">
                <a:solidFill>
                  <a:srgbClr val="11111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- следственные связи между изменениями в природе, вести наблюдения за объектами живой природы;</a:t>
            </a:r>
            <a:endParaRPr lang="ru-RU" sz="1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28600">
              <a:lnSpc>
                <a:spcPct val="107000"/>
              </a:lnSpc>
              <a:spcBef>
                <a:spcPts val="1125"/>
              </a:spcBef>
              <a:spcAft>
                <a:spcPts val="1125"/>
              </a:spcAft>
            </a:pPr>
            <a:r>
              <a:rPr lang="ru-RU" dirty="0">
                <a:solidFill>
                  <a:srgbClr val="11111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• сформируется активность и заинтересованность в образовательном процессе детей у родителей.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115777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2704767" y="-2704768"/>
            <a:ext cx="6782465" cy="12192001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558456" y="294198"/>
            <a:ext cx="8857752" cy="5222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28600" algn="ctr">
              <a:lnSpc>
                <a:spcPct val="107000"/>
              </a:lnSpc>
              <a:spcAft>
                <a:spcPts val="0"/>
              </a:spcAft>
            </a:pPr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План работы по осуществлению проекта</a:t>
            </a:r>
            <a:endParaRPr lang="ru-RU" sz="2800" b="1" dirty="0">
              <a:solidFill>
                <a:schemeClr val="accent2">
                  <a:lumMod val="50000"/>
                </a:schemeClr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00932" y="682894"/>
            <a:ext cx="9366636" cy="2326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28600">
              <a:lnSpc>
                <a:spcPct val="107000"/>
              </a:lnSpc>
              <a:spcBef>
                <a:spcPts val="1125"/>
              </a:spcBef>
              <a:spcAft>
                <a:spcPts val="1125"/>
              </a:spcAft>
            </a:pPr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Наблюдения.</a:t>
            </a:r>
            <a:endParaRPr lang="ru-RU" sz="2000" b="1" dirty="0" smtClean="0">
              <a:solidFill>
                <a:srgbClr val="FF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28600">
              <a:lnSpc>
                <a:spcPct val="107000"/>
              </a:lnSpc>
              <a:spcBef>
                <a:spcPts val="1125"/>
              </a:spcBef>
              <a:spcAft>
                <a:spcPts val="1125"/>
              </a:spcAft>
            </a:pPr>
            <a:r>
              <a:rPr lang="ru-RU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Цикл наблюдений, экологическая </a:t>
            </a:r>
            <a:r>
              <a:rPr lang="ru-RU" dirty="0" smtClean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прогулка.</a:t>
            </a:r>
            <a:endParaRPr lang="ru-RU" sz="1400" dirty="0" smtClean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28600">
              <a:lnSpc>
                <a:spcPct val="107000"/>
              </a:lnSpc>
              <a:spcAft>
                <a:spcPts val="0"/>
              </a:spcAft>
            </a:pPr>
            <a:r>
              <a:rPr lang="ru-RU" u="sng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Цель</a:t>
            </a:r>
            <a:r>
              <a:rPr lang="ru-RU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дать детям представления об </a:t>
            </a:r>
            <a:r>
              <a:rPr lang="ru-RU" b="1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осенних</a:t>
            </a:r>
            <a:r>
              <a:rPr lang="ru-RU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изменениях в природе, продолжать учить детей различать и называть деревья на территории детского </a:t>
            </a:r>
            <a:r>
              <a:rPr lang="ru-RU" dirty="0" smtClean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сада. </a:t>
            </a:r>
            <a:r>
              <a:rPr lang="ru-RU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Способствовать развитию интересов к живой природе, воспитывать любовь и бережное отношение к ней, желание и умение оказывать ей помощь.</a:t>
            </a:r>
            <a:endParaRPr lang="ru-RU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82138" y="3009557"/>
            <a:ext cx="10177194" cy="35263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28600">
              <a:lnSpc>
                <a:spcPct val="107000"/>
              </a:lnSpc>
              <a:spcBef>
                <a:spcPts val="1125"/>
              </a:spcBef>
              <a:spcAft>
                <a:spcPts val="1125"/>
              </a:spcAft>
            </a:pPr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Беседы.</a:t>
            </a:r>
            <a:endParaRPr lang="ru-RU" sz="2000" b="1" dirty="0" smtClean="0">
              <a:solidFill>
                <a:srgbClr val="FF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28600">
              <a:lnSpc>
                <a:spcPct val="107000"/>
              </a:lnSpc>
              <a:spcAft>
                <a:spcPts val="0"/>
              </a:spcAft>
            </a:pPr>
            <a:r>
              <a:rPr lang="ru-RU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Беседа - </a:t>
            </a:r>
            <a:r>
              <a:rPr lang="ru-RU" i="1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«Осень – добрая волшебница»</a:t>
            </a:r>
            <a:r>
              <a:rPr lang="ru-RU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400" dirty="0" smtClean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28600">
              <a:lnSpc>
                <a:spcPct val="107000"/>
              </a:lnSpc>
              <a:spcAft>
                <a:spcPts val="0"/>
              </a:spcAft>
            </a:pPr>
            <a:r>
              <a:rPr lang="ru-RU" u="sng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Цель</a:t>
            </a:r>
            <a:r>
              <a:rPr lang="ru-RU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развивать творческое воображение, приобщать к красоте, искусству, творчеству.</a:t>
            </a:r>
            <a:endParaRPr lang="ru-RU" sz="1400" dirty="0" smtClean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28600">
              <a:lnSpc>
                <a:spcPct val="107000"/>
              </a:lnSpc>
              <a:spcAft>
                <a:spcPts val="0"/>
              </a:spcAft>
            </a:pPr>
            <a:r>
              <a:rPr lang="ru-RU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Беседа – </a:t>
            </a:r>
            <a:r>
              <a:rPr lang="ru-RU" i="1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«Листопад»</a:t>
            </a:r>
            <a:r>
              <a:rPr lang="ru-RU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400" dirty="0" smtClean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28600">
              <a:lnSpc>
                <a:spcPct val="107000"/>
              </a:lnSpc>
              <a:spcAft>
                <a:spcPts val="0"/>
              </a:spcAft>
            </a:pPr>
            <a:r>
              <a:rPr lang="ru-RU" u="sng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Цель</a:t>
            </a:r>
            <a:r>
              <a:rPr lang="ru-RU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показать детям многообразие красок золотой осени.</a:t>
            </a:r>
            <a:endParaRPr lang="ru-RU" sz="1400" dirty="0" smtClean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28600">
              <a:lnSpc>
                <a:spcPct val="107000"/>
              </a:lnSpc>
              <a:spcAft>
                <a:spcPts val="0"/>
              </a:spcAft>
            </a:pPr>
            <a:r>
              <a:rPr lang="ru-RU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Беседа – </a:t>
            </a:r>
            <a:r>
              <a:rPr lang="ru-RU" i="1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«Растительный мир осенью»</a:t>
            </a:r>
            <a:r>
              <a:rPr lang="ru-RU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400" dirty="0" smtClean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28600">
              <a:lnSpc>
                <a:spcPct val="107000"/>
              </a:lnSpc>
              <a:spcAft>
                <a:spcPts val="0"/>
              </a:spcAft>
            </a:pPr>
            <a:r>
              <a:rPr lang="ru-RU" u="sng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Цель</a:t>
            </a:r>
            <a:r>
              <a:rPr lang="ru-RU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расширить представление о разнообразии растительного мира.</a:t>
            </a:r>
            <a:endParaRPr lang="ru-RU" sz="1400" dirty="0" smtClean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28600">
              <a:lnSpc>
                <a:spcPct val="107000"/>
              </a:lnSpc>
              <a:spcAft>
                <a:spcPts val="0"/>
              </a:spcAft>
            </a:pPr>
            <a:r>
              <a:rPr lang="ru-RU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Беседа – </a:t>
            </a:r>
            <a:r>
              <a:rPr lang="ru-RU" i="1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«Что мы знаем про осень»</a:t>
            </a:r>
            <a:r>
              <a:rPr lang="ru-RU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400" dirty="0" smtClean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28600">
              <a:lnSpc>
                <a:spcPct val="107000"/>
              </a:lnSpc>
              <a:spcAft>
                <a:spcPts val="0"/>
              </a:spcAft>
            </a:pPr>
            <a:r>
              <a:rPr lang="ru-RU" u="sng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Цель</a:t>
            </a:r>
            <a:r>
              <a:rPr lang="ru-RU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расширить знания детей о временах года.</a:t>
            </a:r>
            <a:endParaRPr lang="ru-RU" sz="1400" dirty="0" smtClean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28600" algn="ctr">
              <a:lnSpc>
                <a:spcPct val="107000"/>
              </a:lnSpc>
              <a:spcAft>
                <a:spcPts val="0"/>
              </a:spcAft>
            </a:pPr>
            <a:r>
              <a:rPr lang="ru-RU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Консультация для родителей </a:t>
            </a:r>
            <a:r>
              <a:rPr lang="ru-RU" b="1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«Как развивать познавательные интересы у детей через наблюдения</a:t>
            </a: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1400" b="1" dirty="0" smtClean="0">
              <a:solidFill>
                <a:schemeClr val="accent2">
                  <a:lumMod val="50000"/>
                </a:schemeClr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167371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2704768" y="-2704768"/>
            <a:ext cx="6782465" cy="12192001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02150" y="95416"/>
            <a:ext cx="10996653" cy="67399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28600" algn="ctr">
              <a:lnSpc>
                <a:spcPct val="107000"/>
              </a:lnSpc>
              <a:spcBef>
                <a:spcPts val="1125"/>
              </a:spcBef>
              <a:spcAft>
                <a:spcPts val="1125"/>
              </a:spcAft>
            </a:pPr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Речевое </a:t>
            </a:r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развитие.</a:t>
            </a:r>
            <a:endParaRPr lang="ru-RU" sz="2800" b="1" dirty="0" smtClean="0">
              <a:solidFill>
                <a:srgbClr val="FF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28600">
              <a:lnSpc>
                <a:spcPct val="107000"/>
              </a:lnSpc>
              <a:spcAft>
                <a:spcPts val="0"/>
              </a:spcAft>
            </a:pPr>
            <a:r>
              <a:rPr lang="ru-RU" sz="1600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• «Мы гуляли на участке</a:t>
            </a:r>
            <a:r>
              <a:rPr lang="ru-RU" sz="1600" dirty="0" smtClean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1600" dirty="0" smtClean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28600">
              <a:lnSpc>
                <a:spcPct val="107000"/>
              </a:lnSpc>
              <a:spcAft>
                <a:spcPts val="0"/>
              </a:spcAft>
            </a:pPr>
            <a:r>
              <a:rPr lang="ru-RU" sz="16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Рассматривание иллюстраций об </a:t>
            </a:r>
            <a:r>
              <a:rPr lang="ru-RU" sz="1600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осени</a:t>
            </a:r>
            <a:r>
              <a:rPr lang="ru-RU" sz="1600" b="1" dirty="0" smtClean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600" b="1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228600">
              <a:lnSpc>
                <a:spcPct val="107000"/>
              </a:lnSpc>
              <a:spcAft>
                <a:spcPts val="0"/>
              </a:spcAft>
            </a:pPr>
            <a:r>
              <a:rPr lang="ru-RU" sz="1600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Словесные </a:t>
            </a:r>
            <a:r>
              <a:rPr lang="ru-RU" sz="16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игры</a:t>
            </a:r>
            <a:r>
              <a:rPr lang="ru-RU" sz="1600" b="1" dirty="0" smtClean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indent="228600">
              <a:lnSpc>
                <a:spcPct val="107000"/>
              </a:lnSpc>
              <a:spcAft>
                <a:spcPts val="0"/>
              </a:spcAft>
            </a:pPr>
            <a:r>
              <a:rPr lang="ru-RU" sz="1600" dirty="0" smtClean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•</a:t>
            </a:r>
            <a:r>
              <a:rPr lang="ru-RU" sz="1600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«Опиши словами осень».</a:t>
            </a:r>
            <a:endParaRPr lang="ru-RU" sz="1600" dirty="0" smtClean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28600">
              <a:lnSpc>
                <a:spcPct val="107000"/>
              </a:lnSpc>
              <a:spcAft>
                <a:spcPts val="0"/>
              </a:spcAft>
            </a:pPr>
            <a:r>
              <a:rPr lang="ru-RU" sz="1600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• </a:t>
            </a: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3" tooltip="Осень. Проекты"/>
              </a:rPr>
              <a:t>Осень в лесу</a:t>
            </a: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».</a:t>
            </a:r>
            <a:endParaRPr lang="ru-RU" sz="1600" dirty="0" smtClean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28600">
              <a:lnSpc>
                <a:spcPct val="107000"/>
              </a:lnSpc>
              <a:spcAft>
                <a:spcPts val="0"/>
              </a:spcAft>
            </a:pPr>
            <a:r>
              <a:rPr lang="ru-RU" sz="1600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• «Вспомни и назови».</a:t>
            </a:r>
            <a:endParaRPr lang="ru-RU" sz="1600" dirty="0" smtClean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28600">
              <a:lnSpc>
                <a:spcPct val="107000"/>
              </a:lnSpc>
              <a:spcAft>
                <a:spcPts val="0"/>
              </a:spcAft>
            </a:pPr>
            <a:r>
              <a:rPr lang="ru-RU" sz="1600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• «Подбери действия</a:t>
            </a:r>
            <a:r>
              <a:rPr lang="ru-RU" sz="1600" dirty="0" smtClean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».</a:t>
            </a:r>
          </a:p>
          <a:p>
            <a:pPr indent="228600">
              <a:lnSpc>
                <a:spcPct val="107000"/>
              </a:lnSpc>
              <a:spcAft>
                <a:spcPts val="0"/>
              </a:spcAft>
            </a:pPr>
            <a:r>
              <a:rPr lang="ru-RU" sz="1600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Пальчиковые </a:t>
            </a:r>
            <a:r>
              <a:rPr lang="ru-RU" sz="16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игры.</a:t>
            </a:r>
            <a:endParaRPr lang="ru-RU" sz="1600" b="1" dirty="0" smtClean="0">
              <a:solidFill>
                <a:srgbClr val="0070C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28600">
              <a:lnSpc>
                <a:spcPct val="107000"/>
              </a:lnSpc>
              <a:spcAft>
                <a:spcPts val="0"/>
              </a:spcAft>
            </a:pPr>
            <a:r>
              <a:rPr lang="ru-RU" sz="1600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• «Осень».</a:t>
            </a:r>
            <a:endParaRPr lang="ru-RU" sz="1600" dirty="0" smtClean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28600">
              <a:lnSpc>
                <a:spcPct val="107000"/>
              </a:lnSpc>
              <a:spcAft>
                <a:spcPts val="0"/>
              </a:spcAft>
            </a:pPr>
            <a:r>
              <a:rPr lang="ru-RU" sz="1600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• «Капуста».</a:t>
            </a:r>
            <a:endParaRPr lang="ru-RU" sz="1600" dirty="0" smtClean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28600">
              <a:lnSpc>
                <a:spcPct val="107000"/>
              </a:lnSpc>
              <a:spcAft>
                <a:spcPts val="0"/>
              </a:spcAft>
            </a:pPr>
            <a:r>
              <a:rPr lang="ru-RU" sz="1600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• «Падают листья</a:t>
            </a:r>
            <a:r>
              <a:rPr lang="ru-RU" sz="1600" dirty="0" smtClean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».</a:t>
            </a:r>
          </a:p>
          <a:p>
            <a:pPr indent="228600">
              <a:lnSpc>
                <a:spcPct val="107000"/>
              </a:lnSpc>
              <a:spcAft>
                <a:spcPts val="0"/>
              </a:spcAft>
            </a:pPr>
            <a:r>
              <a:rPr lang="ru-RU" sz="1600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Дыхательные </a:t>
            </a:r>
            <a:r>
              <a:rPr lang="ru-RU" sz="16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упражнения.</a:t>
            </a:r>
            <a:endParaRPr lang="ru-RU" sz="1600" b="1" dirty="0" smtClean="0">
              <a:solidFill>
                <a:srgbClr val="0070C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28600">
              <a:lnSpc>
                <a:spcPct val="107000"/>
              </a:lnSpc>
              <a:spcAft>
                <a:spcPts val="0"/>
              </a:spcAft>
            </a:pPr>
            <a:r>
              <a:rPr lang="ru-RU" sz="1600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• «Сдуй листок». </a:t>
            </a:r>
            <a:r>
              <a:rPr lang="ru-RU" sz="1600" u="sng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Цель</a:t>
            </a:r>
            <a:r>
              <a:rPr lang="ru-RU" sz="1600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развивать речевое дыхание.</a:t>
            </a:r>
            <a:endParaRPr lang="ru-RU" sz="1600" dirty="0" smtClean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28600">
              <a:lnSpc>
                <a:spcPct val="107000"/>
              </a:lnSpc>
              <a:spcAft>
                <a:spcPts val="0"/>
              </a:spcAft>
            </a:pPr>
            <a:r>
              <a:rPr lang="ru-RU" sz="1600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• «Листопад». </a:t>
            </a:r>
            <a:r>
              <a:rPr lang="ru-RU" sz="1600" u="sng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Цель</a:t>
            </a:r>
            <a:r>
              <a:rPr lang="ru-RU" sz="1600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выработать более глубокий вдох и более длительный выдох.</a:t>
            </a:r>
            <a:endParaRPr lang="ru-RU" sz="1600" dirty="0" smtClean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28600">
              <a:lnSpc>
                <a:spcPct val="107000"/>
              </a:lnSpc>
              <a:spcAft>
                <a:spcPts val="0"/>
              </a:spcAft>
            </a:pPr>
            <a:r>
              <a:rPr lang="ru-RU" sz="1600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• «Дует ветерок». </a:t>
            </a:r>
            <a:r>
              <a:rPr lang="ru-RU" sz="1600" u="sng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Цель</a:t>
            </a:r>
            <a:r>
              <a:rPr lang="ru-RU" sz="1600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развивать выдох. Активизировать мышцы </a:t>
            </a:r>
            <a:r>
              <a:rPr lang="ru-RU" sz="1600" dirty="0" smtClean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губ</a:t>
            </a:r>
            <a:r>
              <a:rPr lang="ru-RU" sz="1600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600" dirty="0" smtClean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28600">
              <a:lnSpc>
                <a:spcPct val="107000"/>
              </a:lnSpc>
              <a:spcAft>
                <a:spcPts val="0"/>
              </a:spcAft>
            </a:pPr>
            <a:r>
              <a:rPr lang="ru-RU" sz="1600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Загадывание загадок про осень.</a:t>
            </a:r>
            <a:endParaRPr lang="ru-RU" sz="1600" dirty="0" smtClean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28600">
              <a:lnSpc>
                <a:spcPct val="107000"/>
              </a:lnSpc>
              <a:spcBef>
                <a:spcPts val="1125"/>
              </a:spcBef>
              <a:spcAft>
                <a:spcPts val="1125"/>
              </a:spcAft>
            </a:pPr>
            <a:r>
              <a:rPr lang="ru-RU" sz="16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Чтение художественной литературы</a:t>
            </a:r>
            <a:r>
              <a:rPr lang="ru-RU" sz="1600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600" dirty="0" smtClean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28600">
              <a:lnSpc>
                <a:spcPct val="107000"/>
              </a:lnSpc>
              <a:spcAft>
                <a:spcPts val="0"/>
              </a:spcAft>
            </a:pPr>
            <a:r>
              <a:rPr lang="ru-RU" sz="1600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• К. Бальмонт «Осень».</a:t>
            </a:r>
            <a:endParaRPr lang="ru-RU" sz="1600" dirty="0" smtClean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28600">
              <a:lnSpc>
                <a:spcPct val="107000"/>
              </a:lnSpc>
              <a:spcAft>
                <a:spcPts val="0"/>
              </a:spcAft>
            </a:pPr>
            <a:r>
              <a:rPr lang="ru-RU" sz="1600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• Л. Толстой «Дуб и орешник».</a:t>
            </a:r>
            <a:endParaRPr lang="ru-RU" sz="1600" dirty="0" smtClean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28600">
              <a:lnSpc>
                <a:spcPct val="107000"/>
              </a:lnSpc>
              <a:spcAft>
                <a:spcPts val="0"/>
              </a:spcAft>
            </a:pPr>
            <a:r>
              <a:rPr lang="ru-RU" sz="1600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• К. Ушинский «Осенняя сказка», «Спор деревьев».</a:t>
            </a:r>
            <a:endParaRPr lang="ru-RU" sz="1600" dirty="0" smtClean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28600">
              <a:lnSpc>
                <a:spcPct val="107000"/>
              </a:lnSpc>
              <a:spcAft>
                <a:spcPts val="0"/>
              </a:spcAft>
            </a:pPr>
            <a:r>
              <a:rPr lang="ru-RU" sz="1600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• А. Пушкин «Унылая пора! Очей очарование» </a:t>
            </a:r>
            <a:endParaRPr lang="ru-RU" sz="1600" dirty="0" smtClean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28600">
              <a:lnSpc>
                <a:spcPct val="107000"/>
              </a:lnSpc>
              <a:spcAft>
                <a:spcPts val="0"/>
              </a:spcAft>
            </a:pP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>
          <a:xfrm rot="5400000">
            <a:off x="7516590" y="2370880"/>
            <a:ext cx="4788000" cy="321251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4999752" y="1175866"/>
            <a:ext cx="3024000" cy="227688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C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xmlns="" val="2462558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2732130" y="-2812578"/>
            <a:ext cx="7052809" cy="12677965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13899" y="1"/>
            <a:ext cx="12105563" cy="70739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28600" algn="ctr">
              <a:lnSpc>
                <a:spcPct val="107000"/>
              </a:lnSpc>
              <a:spcBef>
                <a:spcPts val="1125"/>
              </a:spcBef>
              <a:spcAft>
                <a:spcPts val="1125"/>
              </a:spcAft>
            </a:pP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Социально-коммуникативное </a:t>
            </a: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развитие </a:t>
            </a:r>
          </a:p>
          <a:p>
            <a:pPr indent="228600">
              <a:spcBef>
                <a:spcPts val="1125"/>
              </a:spcBef>
              <a:spcAft>
                <a:spcPts val="1125"/>
              </a:spcAft>
            </a:pPr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Сюжетно-ролевые игры</a:t>
            </a:r>
            <a:endParaRPr lang="ru-RU" b="1" dirty="0" smtClean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28600">
              <a:spcAft>
                <a:spcPts val="0"/>
              </a:spcAft>
            </a:pPr>
            <a:r>
              <a:rPr lang="ru-RU" sz="1600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• «Семейный праздник».</a:t>
            </a:r>
            <a:endParaRPr lang="ru-RU" sz="1600" dirty="0" smtClean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28600">
              <a:spcAft>
                <a:spcPts val="0"/>
              </a:spcAft>
            </a:pPr>
            <a:r>
              <a:rPr lang="ru-RU" sz="1600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• «Огород».</a:t>
            </a:r>
            <a:endParaRPr lang="ru-RU" sz="1600" dirty="0" smtClean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28600">
              <a:spcBef>
                <a:spcPts val="1125"/>
              </a:spcBef>
              <a:spcAft>
                <a:spcPts val="1125"/>
              </a:spcAft>
            </a:pPr>
            <a:r>
              <a:rPr lang="ru-RU" sz="16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Дидактические игры</a:t>
            </a:r>
            <a:r>
              <a:rPr lang="ru-RU" sz="16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600" b="1" dirty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228600">
              <a:spcBef>
                <a:spcPts val="1125"/>
              </a:spcBef>
              <a:spcAft>
                <a:spcPts val="1125"/>
              </a:spcAft>
            </a:pPr>
            <a:r>
              <a:rPr lang="ru-RU" sz="1600" dirty="0" smtClean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1600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Найди такой же листок».</a:t>
            </a:r>
            <a:endParaRPr lang="ru-RU" sz="1600" dirty="0" smtClean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28600">
              <a:spcAft>
                <a:spcPts val="0"/>
              </a:spcAft>
            </a:pPr>
            <a:r>
              <a:rPr lang="ru-RU" sz="1600" u="sng" dirty="0" smtClean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Цель</a:t>
            </a:r>
            <a:r>
              <a:rPr lang="ru-RU" sz="1600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закрепить знания детей о листьях и плодах деревьев и кустарников.</a:t>
            </a:r>
            <a:endParaRPr lang="ru-RU" sz="1600" dirty="0" smtClean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28600">
              <a:spcAft>
                <a:spcPts val="0"/>
              </a:spcAft>
            </a:pPr>
            <a:r>
              <a:rPr lang="ru-RU" sz="1600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«Отгадайте что это за кустарник, дерево».</a:t>
            </a:r>
            <a:endParaRPr lang="ru-RU" sz="1600" dirty="0" smtClean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28600">
              <a:spcAft>
                <a:spcPts val="0"/>
              </a:spcAft>
            </a:pPr>
            <a:r>
              <a:rPr lang="ru-RU" sz="1600" u="sng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Цель</a:t>
            </a:r>
            <a:r>
              <a:rPr lang="ru-RU" sz="1600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учить описывать предмет и узнавать по описанию, развивать память и внимание.</a:t>
            </a:r>
            <a:endParaRPr lang="ru-RU" sz="1600" dirty="0" smtClean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28600">
              <a:spcAft>
                <a:spcPts val="0"/>
              </a:spcAft>
            </a:pPr>
            <a:r>
              <a:rPr lang="ru-RU" sz="1600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«Третий лишний».</a:t>
            </a:r>
            <a:endParaRPr lang="ru-RU" sz="1600" dirty="0" smtClean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28600">
              <a:spcAft>
                <a:spcPts val="0"/>
              </a:spcAft>
            </a:pPr>
            <a:r>
              <a:rPr lang="ru-RU" sz="1600" u="sng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Цель</a:t>
            </a:r>
            <a:r>
              <a:rPr lang="ru-RU" sz="1600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закрепить знания детей о многообразии растений. Развивать память, быстроту реакции.</a:t>
            </a:r>
            <a:endParaRPr lang="ru-RU" sz="1600" dirty="0" smtClean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28600">
              <a:spcAft>
                <a:spcPts val="0"/>
              </a:spcAft>
            </a:pPr>
            <a:r>
              <a:rPr lang="ru-RU" sz="1600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«Что изменилось? (да или нет)».</a:t>
            </a:r>
            <a:endParaRPr lang="ru-RU" sz="1600" dirty="0" smtClean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28600">
              <a:spcAft>
                <a:spcPts val="0"/>
              </a:spcAft>
            </a:pPr>
            <a:r>
              <a:rPr lang="ru-RU" sz="1600" u="sng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Цель</a:t>
            </a:r>
            <a:r>
              <a:rPr lang="ru-RU" sz="1600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закрепить знания детей о приметах </a:t>
            </a:r>
            <a:r>
              <a:rPr lang="ru-RU" sz="1600" dirty="0" smtClean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осени.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228600">
              <a:spcAft>
                <a:spcPts val="0"/>
              </a:spcAft>
            </a:pPr>
            <a:r>
              <a:rPr lang="ru-RU" sz="16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Игры </a:t>
            </a:r>
            <a:r>
              <a:rPr lang="ru-RU" sz="16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16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драматизации</a:t>
            </a:r>
          </a:p>
          <a:p>
            <a:pPr indent="228600">
              <a:spcAft>
                <a:spcPts val="0"/>
              </a:spcAft>
            </a:pPr>
            <a:r>
              <a:rPr lang="ru-RU" sz="1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.•</a:t>
            </a: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«Репка».</a:t>
            </a:r>
            <a:endParaRPr lang="ru-RU" sz="1600" dirty="0" smtClean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28600">
              <a:spcAft>
                <a:spcPts val="0"/>
              </a:spcAft>
            </a:pPr>
            <a:r>
              <a:rPr lang="ru-RU" sz="1600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• «Под грибом».</a:t>
            </a:r>
            <a:endParaRPr lang="ru-RU" sz="1600" dirty="0" smtClean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28600">
              <a:spcBef>
                <a:spcPts val="1125"/>
              </a:spcBef>
              <a:spcAft>
                <a:spcPts val="1125"/>
              </a:spcAft>
            </a:pPr>
            <a:r>
              <a:rPr lang="ru-RU" sz="16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Настольно-печатные игры</a:t>
            </a:r>
            <a:r>
              <a:rPr lang="ru-RU" sz="1600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.•</a:t>
            </a:r>
            <a:r>
              <a:rPr lang="ru-RU" sz="1600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«Времена года».</a:t>
            </a:r>
            <a:endParaRPr lang="ru-RU" sz="1600" dirty="0" smtClean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28600">
              <a:spcAft>
                <a:spcPts val="0"/>
              </a:spcAft>
            </a:pPr>
            <a:r>
              <a:rPr lang="ru-RU" sz="1600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• «Деревья и кустарники».</a:t>
            </a:r>
            <a:endParaRPr lang="ru-RU" sz="1600" dirty="0" smtClean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28600">
              <a:spcBef>
                <a:spcPts val="1125"/>
              </a:spcBef>
              <a:spcAft>
                <a:spcPts val="1125"/>
              </a:spcAft>
            </a:pPr>
            <a:r>
              <a:rPr lang="ru-RU" sz="16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Труд</a:t>
            </a:r>
            <a:r>
              <a:rPr lang="ru-RU" sz="16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.• </a:t>
            </a:r>
            <a:r>
              <a:rPr lang="ru-RU" sz="1600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Уборка опавшей листвы на участке.</a:t>
            </a:r>
            <a:endParaRPr lang="ru-RU" sz="1600" dirty="0" smtClean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28600">
              <a:spcAft>
                <a:spcPts val="0"/>
              </a:spcAft>
            </a:pPr>
            <a:r>
              <a:rPr lang="ru-RU" sz="1600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• Сбор природного материала на прогулке (шишки, семена, листочки для гербария).</a:t>
            </a:r>
            <a:endParaRPr lang="ru-RU" sz="1600" dirty="0" smtClean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28600">
              <a:spcBef>
                <a:spcPts val="1125"/>
              </a:spcBef>
              <a:spcAft>
                <a:spcPts val="1125"/>
              </a:spcAft>
            </a:pPr>
            <a:endParaRPr lang="ru-RU" sz="1200" dirty="0" smtClean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>
          <a:xfrm rot="5400000">
            <a:off x="8325889" y="635403"/>
            <a:ext cx="2664000" cy="266016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C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>
          <a:xfrm rot="5400000">
            <a:off x="8958481" y="3888380"/>
            <a:ext cx="3346604" cy="279189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xmlns="" val="3151978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2772657" y="-2812578"/>
            <a:ext cx="7052809" cy="12677965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409433" y="0"/>
            <a:ext cx="9990162" cy="63342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28600" algn="ctr">
              <a:lnSpc>
                <a:spcPct val="107000"/>
              </a:lnSpc>
              <a:spcBef>
                <a:spcPts val="1125"/>
              </a:spcBef>
              <a:spcAft>
                <a:spcPts val="1125"/>
              </a:spcAft>
            </a:pPr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Художественно-эстетическое развитие</a:t>
            </a:r>
            <a:endParaRPr lang="ru-RU" sz="2800" b="1" dirty="0" smtClean="0">
              <a:solidFill>
                <a:srgbClr val="C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28600">
              <a:lnSpc>
                <a:spcPct val="107000"/>
              </a:lnSpc>
              <a:spcBef>
                <a:spcPts val="1125"/>
              </a:spcBef>
              <a:spcAft>
                <a:spcPts val="1125"/>
              </a:spcAft>
            </a:pP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Аппликация.</a:t>
            </a:r>
            <a:endParaRPr lang="ru-RU" sz="2400" b="1" dirty="0" smtClean="0">
              <a:solidFill>
                <a:srgbClr val="FF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28600">
              <a:lnSpc>
                <a:spcPct val="107000"/>
              </a:lnSpc>
              <a:spcAft>
                <a:spcPts val="0"/>
              </a:spcAft>
            </a:pPr>
            <a:r>
              <a:rPr lang="ru-RU" sz="2400" dirty="0" smtClean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• «Осенние листочки».</a:t>
            </a:r>
            <a:endParaRPr lang="ru-RU" sz="2400" dirty="0" smtClean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28600">
              <a:lnSpc>
                <a:spcPct val="107000"/>
              </a:lnSpc>
              <a:spcBef>
                <a:spcPts val="1125"/>
              </a:spcBef>
              <a:spcAft>
                <a:spcPts val="1125"/>
              </a:spcAft>
            </a:pP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Рисование.</a:t>
            </a:r>
            <a:endParaRPr lang="ru-RU" sz="2400" b="1" dirty="0" smtClean="0">
              <a:solidFill>
                <a:srgbClr val="FF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28600">
              <a:lnSpc>
                <a:spcPct val="107000"/>
              </a:lnSpc>
              <a:spcAft>
                <a:spcPts val="0"/>
              </a:spcAft>
            </a:pPr>
            <a:r>
              <a:rPr lang="ru-RU" sz="2400" dirty="0" smtClean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• «Осенние листья».</a:t>
            </a:r>
            <a:endParaRPr lang="ru-RU" sz="2400" dirty="0" smtClean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28600">
              <a:lnSpc>
                <a:spcPct val="107000"/>
              </a:lnSpc>
              <a:spcAft>
                <a:spcPts val="0"/>
              </a:spcAft>
            </a:pPr>
            <a:r>
              <a:rPr lang="ru-RU" sz="2400" dirty="0" smtClean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• «Осень золотая».</a:t>
            </a:r>
            <a:endParaRPr lang="ru-RU" sz="2400" dirty="0" smtClean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28600">
              <a:lnSpc>
                <a:spcPct val="107000"/>
              </a:lnSpc>
              <a:spcAft>
                <a:spcPts val="0"/>
              </a:spcAft>
            </a:pPr>
            <a:r>
              <a:rPr lang="ru-RU" sz="2400" dirty="0" smtClean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• «Берёза».</a:t>
            </a:r>
            <a:endParaRPr lang="ru-RU" sz="2400" dirty="0" smtClean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28600">
              <a:lnSpc>
                <a:spcPct val="107000"/>
              </a:lnSpc>
              <a:spcBef>
                <a:spcPts val="1125"/>
              </a:spcBef>
              <a:spcAft>
                <a:spcPts val="1125"/>
              </a:spcAft>
            </a:pP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Лепка.</a:t>
            </a:r>
            <a:endParaRPr lang="ru-RU" sz="2400" b="1" dirty="0" smtClean="0">
              <a:solidFill>
                <a:srgbClr val="FF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28600">
              <a:lnSpc>
                <a:spcPct val="107000"/>
              </a:lnSpc>
              <a:spcAft>
                <a:spcPts val="0"/>
              </a:spcAft>
            </a:pPr>
            <a:r>
              <a:rPr lang="ru-RU" sz="2400" dirty="0" smtClean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• «Овощи», «Корзинка с грибочками».</a:t>
            </a:r>
            <a:endParaRPr lang="ru-RU" sz="2400" dirty="0" smtClean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28600">
              <a:lnSpc>
                <a:spcPct val="107000"/>
              </a:lnSpc>
              <a:spcBef>
                <a:spcPts val="1125"/>
              </a:spcBef>
              <a:spcAft>
                <a:spcPts val="1125"/>
              </a:spcAft>
            </a:pP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Самостоятельно-художественная деятельность</a:t>
            </a:r>
            <a:r>
              <a:rPr lang="ru-RU" sz="2400" dirty="0" smtClean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dirty="0" smtClean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28600">
              <a:lnSpc>
                <a:spcPct val="107000"/>
              </a:lnSpc>
              <a:spcAft>
                <a:spcPts val="0"/>
              </a:spcAft>
            </a:pPr>
            <a:r>
              <a:rPr lang="ru-RU" sz="2400" dirty="0" smtClean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• «Деревья осенью».</a:t>
            </a:r>
            <a:endParaRPr lang="ru-RU" sz="2400" dirty="0" smtClean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28600">
              <a:lnSpc>
                <a:spcPct val="107000"/>
              </a:lnSpc>
              <a:spcAft>
                <a:spcPts val="0"/>
              </a:spcAft>
            </a:pPr>
            <a:r>
              <a:rPr lang="ru-RU" sz="2400" dirty="0" smtClean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• «Ветка рябины».</a:t>
            </a:r>
            <a:endParaRPr lang="ru-RU" sz="2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4282484" y="1111174"/>
            <a:ext cx="3456000" cy="260215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>
          <a:xfrm>
            <a:off x="9250820" y="382138"/>
            <a:ext cx="2268000" cy="304907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4">
                <a:lumMod val="60000"/>
                <a:lumOff val="4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>
          <a:xfrm>
            <a:off x="7613674" y="3580701"/>
            <a:ext cx="3996000" cy="332261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92D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xmlns="" val="23709641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2812578" y="-2812578"/>
            <a:ext cx="7052809" cy="12677965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419368" y="3456226"/>
            <a:ext cx="7724632" cy="3886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28600">
              <a:lnSpc>
                <a:spcPct val="107000"/>
              </a:lnSpc>
              <a:spcAft>
                <a:spcPts val="0"/>
              </a:spcAft>
            </a:pPr>
            <a:r>
              <a:rPr lang="ru-RU" dirty="0">
                <a:solidFill>
                  <a:srgbClr val="11111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• Выставка поделок с участием родителей - </a:t>
            </a:r>
            <a:r>
              <a:rPr lang="ru-RU" i="1" dirty="0">
                <a:solidFill>
                  <a:srgbClr val="11111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b="1" i="1" dirty="0" smtClean="0">
                <a:solidFill>
                  <a:srgbClr val="11111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Осенние фантазии</a:t>
            </a:r>
            <a:r>
              <a:rPr lang="ru-RU" i="1" dirty="0" smtClean="0">
                <a:solidFill>
                  <a:srgbClr val="11111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r>
              <a:rPr lang="ru-RU" dirty="0" smtClean="0">
                <a:solidFill>
                  <a:srgbClr val="11111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620369" y="423081"/>
            <a:ext cx="9198591" cy="30331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28600">
              <a:lnSpc>
                <a:spcPct val="107000"/>
              </a:lnSpc>
              <a:spcAft>
                <a:spcPts val="0"/>
              </a:spcAft>
            </a:pPr>
            <a:r>
              <a:rPr lang="ru-RU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Результаты </a:t>
            </a:r>
            <a:r>
              <a:rPr lang="ru-RU" b="1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проектной деятельности</a:t>
            </a:r>
            <a:r>
              <a:rPr lang="ru-RU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:</a:t>
            </a:r>
            <a:endParaRPr lang="ru-RU" dirty="0" smtClean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28600">
              <a:lnSpc>
                <a:spcPct val="107000"/>
              </a:lnSpc>
              <a:spcAft>
                <a:spcPts val="0"/>
              </a:spcAft>
            </a:pPr>
            <a:r>
              <a:rPr lang="ru-RU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• В результате </a:t>
            </a:r>
            <a:r>
              <a:rPr lang="ru-RU" b="1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проекта у детей пополнились</a:t>
            </a:r>
            <a:r>
              <a:rPr lang="ru-RU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систематизировались знания и представления об </a:t>
            </a:r>
            <a:r>
              <a:rPr lang="ru-RU" b="1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осенних</a:t>
            </a:r>
            <a:r>
              <a:rPr lang="ru-RU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изменениях в природе, о многообразии </a:t>
            </a:r>
            <a:r>
              <a:rPr lang="ru-RU" b="1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осенних даров</a:t>
            </a:r>
            <a:r>
              <a:rPr lang="ru-RU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dirty="0" smtClean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28600">
              <a:lnSpc>
                <a:spcPct val="107000"/>
              </a:lnSpc>
              <a:spcAft>
                <a:spcPts val="0"/>
              </a:spcAft>
            </a:pPr>
            <a:r>
              <a:rPr lang="ru-RU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• На основе углубления и обобщения представлений об окружающем, процессе знакомства с рассказами, стихами, пословицами, загадками </a:t>
            </a:r>
            <a:r>
              <a:rPr lang="ru-RU" b="1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осенней тематики</a:t>
            </a:r>
            <a:r>
              <a:rPr lang="ru-RU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у детей расширился и активизировался речевой запас;</a:t>
            </a:r>
            <a:endParaRPr lang="ru-RU" dirty="0" smtClean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28600">
              <a:lnSpc>
                <a:spcPct val="107000"/>
              </a:lnSpc>
              <a:spcBef>
                <a:spcPts val="1125"/>
              </a:spcBef>
              <a:spcAft>
                <a:spcPts val="1125"/>
              </a:spcAft>
            </a:pPr>
            <a:r>
              <a:rPr lang="ru-RU" dirty="0" smtClean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ru-RU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Узнали </a:t>
            </a:r>
            <a:r>
              <a:rPr lang="ru-RU" dirty="0" smtClean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 пользе овощей и фруктов, </a:t>
            </a:r>
            <a:r>
              <a:rPr lang="ru-RU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пользе деревьев и кустарников;</a:t>
            </a:r>
            <a:endParaRPr lang="ru-RU" dirty="0" smtClean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ru-RU" dirty="0" smtClean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Родителей </a:t>
            </a:r>
            <a:r>
              <a:rPr lang="ru-RU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приняли </a:t>
            </a:r>
            <a:r>
              <a:rPr lang="ru-RU" dirty="0" smtClean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участие в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реализации 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>
          <a:xfrm rot="5400000">
            <a:off x="8997539" y="3619738"/>
            <a:ext cx="3245084" cy="239775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>
          <a:xfrm rot="5400000">
            <a:off x="493906" y="3776095"/>
            <a:ext cx="2988000" cy="308885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4">
                <a:lumMod val="60000"/>
                <a:lumOff val="4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>
          <a:xfrm>
            <a:off x="4099748" y="4161879"/>
            <a:ext cx="3960000" cy="239376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C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>
          <a:xfrm rot="5400000">
            <a:off x="266184" y="818303"/>
            <a:ext cx="2088000" cy="177653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xmlns="" val="86039914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</TotalTime>
  <Words>90</Words>
  <Application>Microsoft Office PowerPoint</Application>
  <PresentationFormat>Произвольный</PresentationFormat>
  <Paragraphs>100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New</cp:lastModifiedBy>
  <cp:revision>14</cp:revision>
  <dcterms:created xsi:type="dcterms:W3CDTF">2023-11-24T02:27:27Z</dcterms:created>
  <dcterms:modified xsi:type="dcterms:W3CDTF">2023-11-29T08:25:28Z</dcterms:modified>
</cp:coreProperties>
</file>